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1314" r:id="rId2"/>
    <p:sldId id="1310" r:id="rId3"/>
    <p:sldId id="1311" r:id="rId4"/>
    <p:sldId id="1316" r:id="rId5"/>
    <p:sldId id="1312" r:id="rId6"/>
    <p:sldId id="1304" r:id="rId7"/>
    <p:sldId id="1313" r:id="rId8"/>
    <p:sldId id="1290" r:id="rId9"/>
    <p:sldId id="1293" r:id="rId10"/>
    <p:sldId id="1315" r:id="rId11"/>
    <p:sldId id="1307" r:id="rId12"/>
    <p:sldId id="1237" r:id="rId13"/>
    <p:sldId id="1306" r:id="rId14"/>
    <p:sldId id="1303" r:id="rId15"/>
    <p:sldId id="1270" r:id="rId16"/>
    <p:sldId id="1266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E. Kruk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6600"/>
    <a:srgbClr val="990099"/>
    <a:srgbClr val="0066FF"/>
    <a:srgbClr val="F3E0C5"/>
    <a:srgbClr val="EF6253"/>
    <a:srgbClr val="CCFF99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1715" autoAdjust="0"/>
  </p:normalViewPr>
  <p:slideViewPr>
    <p:cSldViewPr>
      <p:cViewPr varScale="1">
        <p:scale>
          <a:sx n="65" d="100"/>
          <a:sy n="65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notesViewPr>
    <p:cSldViewPr>
      <p:cViewPr varScale="1">
        <p:scale>
          <a:sx n="50" d="100"/>
          <a:sy n="50" d="100"/>
        </p:scale>
        <p:origin x="2898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F1B104-A983-4C99-B061-D688C139760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0F4B0C-B729-4822-9234-AA898E86B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282799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74501" y="4171231"/>
            <a:ext cx="6192688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39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7575" y="4716464"/>
            <a:ext cx="5145557" cy="4467225"/>
          </a:xfrm>
        </p:spPr>
        <p:txBody>
          <a:bodyPr/>
          <a:lstStyle/>
          <a:p>
            <a:pPr algn="just">
              <a:spcBef>
                <a:spcPts val="600"/>
              </a:spcBef>
              <a:buClr>
                <a:srgbClr val="92D050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НПП СпецТек 25 лет на рынке информационных систем управления ТОиР.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92D050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российский разработчик программных продуктов и решений для управления физическими активами и процессами ТОиР программного комплекса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TRIM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92D050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технического комитета по стандартизации ТК086 «Управление активами», член международного технического комитета  ТК251 «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92D050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 стандартов серии ГОСТ Р 55.0.00 (ИСО 55000).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92D050"/>
              </a:buClr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 в области систем и методов управления активами.</a:t>
            </a:r>
          </a:p>
          <a:p>
            <a:pPr algn="just">
              <a:spcBef>
                <a:spcPts val="600"/>
              </a:spcBef>
              <a:buClr>
                <a:srgbClr val="92D050"/>
              </a:buClr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4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активами охватывает многие предметные дисциплины требования к применению которых содержится в различных международных и государственных стандартах.  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55.0.02 указывает, что «Относящиеся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 деятельности по управлению активами предметные области, описанные в других стандартах, включают, но не ограничиваются следующим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перечнем (показано в виде орбит вокруг 55.0.02).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ISO55001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ISO55002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настоящего стандарта должны использовать эти стандарты, когда это возможно, для обеспечения соответствующего управления активами в своих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организациях»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о стандартизации предоставляет возможности для эффективного использования этих стандартов для решения задач промышленной политики путем включения ссылок на эти стандарты в нормативных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правовых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актах в целях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выполнения технических и функциональных требований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3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3784" y="4747295"/>
            <a:ext cx="6480720" cy="446721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Области применения принципов и предметных дисциплин управления активами</a:t>
            </a:r>
          </a:p>
          <a:p>
            <a:r>
              <a:rPr lang="ru-RU" dirty="0" smtClean="0"/>
              <a:t>Эти </a:t>
            </a:r>
            <a:r>
              <a:rPr lang="ru-RU" dirty="0"/>
              <a:t>ключевые предметные дисциплины, методологические инструменты вместе с принципами управления активами формируют одинаковое понимание сути управления активами и образуют общую канву для формирования структур всех составляющих сферы управления активами:</a:t>
            </a:r>
          </a:p>
          <a:p>
            <a:r>
              <a:rPr lang="ru-RU" dirty="0"/>
              <a:t>Сфера управления активами охватывает: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концептуальных моделей системы управления активами и их внедрение;</a:t>
            </a:r>
          </a:p>
          <a:p>
            <a:r>
              <a:rPr lang="ru-RU" dirty="0" smtClean="0"/>
              <a:t>разработку </a:t>
            </a:r>
            <a:r>
              <a:rPr lang="ru-RU" dirty="0"/>
              <a:t>требований к компетенции специалистов по управлению активами;</a:t>
            </a:r>
          </a:p>
          <a:p>
            <a:r>
              <a:rPr lang="ru-RU" dirty="0" smtClean="0"/>
              <a:t>накопление </a:t>
            </a:r>
            <a:r>
              <a:rPr lang="ru-RU" dirty="0"/>
              <a:t>структурированных знаний и данных, касающихся активов;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необходимых функций информационной системы и требований к данным;</a:t>
            </a:r>
          </a:p>
          <a:p>
            <a:r>
              <a:rPr lang="ru-RU" dirty="0" smtClean="0"/>
              <a:t>оценку </a:t>
            </a:r>
            <a:r>
              <a:rPr lang="ru-RU" dirty="0"/>
              <a:t>«зрелости» управления активами и выявление «слабых мест»;</a:t>
            </a:r>
          </a:p>
          <a:p>
            <a:r>
              <a:rPr lang="ru-RU" dirty="0" smtClean="0"/>
              <a:t>выпуск </a:t>
            </a:r>
            <a:r>
              <a:rPr lang="ru-RU" dirty="0"/>
              <a:t>нормативных документов с требованиями к «правильному» управлению активами;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системы аудитов и сертификации.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829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716464"/>
            <a:ext cx="6120680" cy="4467225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1. Актуальной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задачей в области реализации промышленной политики является внедрение в экономику Российской Федерации современных требований к управлению физическими активами, выполнение которых обеспечит эффективное и безопасное использование существующих объектов промышленной инфраструктуры;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Эффективным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инструментом для этого могут стать государственные и отраслевые стандарты на системы управления активами;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3. Наличие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стандартизованных подходов, методов и инструментов управления обеспечит возможность прогноза и объективной оценки состояния объектов промышленной инфраструктуры, соответствующих рисков и затрат, и позволит: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мониторинг индикаторов состояния объектов промышленной инфраструктуры  предприятий и эффективности соответствующих систем управления;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Оценивать способность предприятий к эффективному освоению бюджетных средств, выделяемых на развитие производственных мощностей и выполнение госзаказа;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сертификацию систем менеджмента деятельности по управлению активами и оценивать ее соответствие на государственном и отраслевом уровнях.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4. Внедрение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 стандартов поможет предприятиям разработать и использовать современные методы менеджмента для реализации выгод от правильного управления активами, а государственному и отраслевому управлению построить прозрачную и понятную систему проверки соответствия требованиям, связанным с решением задач промышленной политики, и выработать критерии оценки эффективности мер стимулирования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6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8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2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171231"/>
            <a:ext cx="6408712" cy="525693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Основой деятельности каждого предприятий являются его физические активы – производственное оборудование, здания, транспорт, инженерные сети и т.д. Они требуют повышенного внимания на всех этапах жизненного цикла. </a:t>
            </a:r>
          </a:p>
          <a:p>
            <a:pPr>
              <a:spcBef>
                <a:spcPts val="300"/>
              </a:spcBef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физическими активами связаны стратегические инвестиционные решения, оценка рисков организации, вопросы обеспечения безопасности, экологической чистоты, выпуск продукции.</a:t>
            </a:r>
          </a:p>
          <a:p>
            <a:pPr>
              <a:spcBef>
                <a:spcPts val="300"/>
              </a:spcBef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активами промышленной инфраструктуры является существенной частью общего управления организацией и одним из главных средств достижения ее целей, одним из действенных элементов реализации промышленной политики РФ.</a:t>
            </a:r>
          </a:p>
          <a:p>
            <a:pPr>
              <a:spcBef>
                <a:spcPts val="300"/>
              </a:spcBef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 всех отраслях российской и мировой экономики актуальность задачи улучшения эффективности управления активами произрастает из общих причин. Это износ и плохое техническое состояние физических активов, возрастающая объективная необходимость вложений в создание новых активов или поддержание функционирования имеющихся активов на нужном уровне в условиях реально существующего ограничения возможностей бюджета и других ресурсов.</a:t>
            </a:r>
          </a:p>
          <a:p>
            <a:pPr>
              <a:spcBef>
                <a:spcPts val="300"/>
              </a:spcBef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Опыт управления физическими активами в России показывает, что менеджмент организации испытывает неопределенность относительно того, на что ориентироваться и на каких принципах строить систему управления активами, существует ли здесь цельная, развитая методология, которая на международном уровне считается общепринятой.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ГОСТ Р 55 национальной системы стандартов по управлению активами основана на международных стандартах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55000 «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и состоит пока из четырех стандартов, первый из которых определяет в частности пути дальнейшего развития этой серии стандартов и ее структуру.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Стандарты предназначены для того чтобы: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Понять выгоды и принципы оптимизированного управления активами;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Гармонизировать терминологию управления активами;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минимальные требования для эффективного менеджмента;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средства для оценки системы управления активами;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Снабдить руководством по внедрению минимальных требований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5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716464"/>
            <a:ext cx="6120680" cy="4467225"/>
          </a:xfrm>
        </p:spPr>
        <p:txBody>
          <a:bodyPr>
            <a:noAutofit/>
          </a:bodyPr>
          <a:lstStyle/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7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171231"/>
            <a:ext cx="6408712" cy="525693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7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171231"/>
            <a:ext cx="6408712" cy="525693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0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5037" y="4753012"/>
            <a:ext cx="6459669" cy="4521588"/>
          </a:xfrm>
        </p:spPr>
        <p:txBody>
          <a:bodyPr>
            <a:no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Актив определен как идентифицируемый предмет, вещь или объект, который имеет потенциальную или действительную ценность для организации. Такое определение охватывает и производственное оборудование. Термин «активы» охватывает все объекты, с помощью которых организация извлекает для себя ту или иную ценность. Причем то, в чем будет заключаться ценность, каждая организация определяет по-своему.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Активы могут быть как материальными, так и нематериальными. К материальным активам, или физическим активам, относятся, например, производственное оборудование, здания и сооружения, транспорт и средства связи, сети электропередачи и водоснабжения, железные и автомобильные дороги, и тому подобные элементы производственной инфраструктуры.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Примерами нематериальных активов могут быть бренды, репутация, деловые отношения, лицензии, интеллектуальные права. Эти активы тоже могут обеспечить ценность для организации, и к ним можно применять те же принципы и методы оптимизированного управления.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активами определено как скоординированная деятельность организации по реализации ценности от активов. При этом говорят о деятельности организации, направленной на достижение ее целей, которые обычно достигаются сбалансированным соотношением результатов, предоставляемых активами, рисков, которые возникают при их эксплуатации, и затрат, связанных с внедрением в жизнь того или иного решения по управлению активами.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активами определена как система менеджмента для управления активами – это совокупность взаимосвязанных элементов организации для установления Политики и Целей управления активами и Процессов для достижения этих целей. При этом, прежде всего, речь идет о внедрении в управление активами принципов менеджмента, направленных на достижение максимальной долгосрочной выгоды всей организации от принятия оптимизированных решений, относящихся к активам на всех этапах их жизненного цикла.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Такие определения говорят о значительно более широком взгляде на деятельность по управлению активами и гораздо больших сферах применения и решаемых задач, нежели чем при традиционном техническом облуживании.</a:t>
            </a:r>
          </a:p>
          <a:p>
            <a:pPr algn="just">
              <a:spcBef>
                <a:spcPts val="600"/>
              </a:spcBef>
              <a:buClr>
                <a:srgbClr val="009900"/>
              </a:buClr>
            </a:pP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B1B5B9-2C82-43EB-B4F2-410C045ED1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2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Главной идеей управления активами, содержащейся в стандартах, является создание и использование «путеводной нити», которая приведет к эффективному использованию активов, нацеливая менеджмент, управляющий активами, на то, чтобы все виды деятельности на жизненном цикле активов были направлены на достижение целей бизнеса всей организации. </a:t>
            </a:r>
            <a:endParaRPr lang="ru-RU" dirty="0" smtClean="0"/>
          </a:p>
          <a:p>
            <a:r>
              <a:rPr lang="ru-RU" dirty="0" smtClean="0"/>
              <a:t>Воздействуя </a:t>
            </a:r>
            <a:r>
              <a:rPr lang="ru-RU" dirty="0"/>
              <a:t>на активы, мы добиваемся достижения целей организации.</a:t>
            </a:r>
            <a:endParaRPr lang="ru-RU" sz="1100" dirty="0"/>
          </a:p>
          <a:p>
            <a:r>
              <a:rPr lang="ru-RU" dirty="0"/>
              <a:t>Управление активами рассматривается как скоординированная деятельность организации, позволяющая максимизировать выгоды и минимизировать затраты при достижении своих стратегических целей благодаря использованию своих активов;</a:t>
            </a:r>
            <a:endParaRPr lang="ru-RU" sz="1100" dirty="0"/>
          </a:p>
          <a:p>
            <a:r>
              <a:rPr lang="ru-RU" dirty="0"/>
              <a:t>Такой подход при управлении активами обязательно включает: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Определение заинтересованных сторон и их потребностей;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Связь целей организации с </a:t>
            </a:r>
            <a:r>
              <a:rPr lang="ru-RU" dirty="0" smtClean="0"/>
              <a:t>целями и деятельностью </a:t>
            </a:r>
            <a:r>
              <a:rPr lang="ru-RU" dirty="0"/>
              <a:t>по управлению активами;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Принятие оптимальных решений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активы необходимо иметь;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существуют риски, как их оценить и как ими управлять;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инструменты принятия решений лучше всего использовать;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технические действия по обеспечению работоспособности предпринять;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оптимально распределить финансовые ресурсы; 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данные и информационная система необходимы;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Какую компетенцию должен иметь персонал;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оценивать эффективность принятых решений;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315248"/>
            <a:ext cx="6048672" cy="4868442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активами соответствующая ГОСТ Р 55.0.02 обеспечивает: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заинтересованных сторон;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Допустимые уровни рисков в соответствии требованиям;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уровень затрат при выполнении требований;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Контроль соответствия требованиям;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отчетности заинтересованным сторонам.</a:t>
            </a:r>
          </a:p>
          <a:p>
            <a:pPr>
              <a:spcBef>
                <a:spcPts val="0"/>
              </a:spcBef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964E76-D6BF-492C-9877-03BD04AFBC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28257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1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161925"/>
            <a:ext cx="7570787" cy="63341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D4D4D"/>
                </a:solidFill>
                <a:latin typeface="Century Gothic" pitchFamily="34" charset="0"/>
                <a:cs typeface="+mn-cs"/>
              </a:rPr>
              <a:t>Технический комитет по стандартизации №86 «Управление активами»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7A9E-42DF-4EFA-8150-CEBC33E7E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2800"/>
            <a:ext cx="7571184" cy="435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3438" y="6376988"/>
            <a:ext cx="137636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B33C-A1FE-451E-8B7B-DFC5A56D6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3438" y="6376988"/>
            <a:ext cx="137636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63CB-06B7-4770-8C7C-DA25C1520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1116013" y="274638"/>
            <a:ext cx="7570787" cy="561975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D4D4D"/>
                </a:solidFill>
                <a:latin typeface="Century Gothic" pitchFamily="34" charset="0"/>
                <a:cs typeface="+mn-cs"/>
              </a:rPr>
              <a:t>Технический комитет по стандартизации №86 «Управление активами»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643438" y="6376988"/>
            <a:ext cx="137636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6822-3EA5-42AA-890F-53E9D1405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7000"/>
            <a:ext cx="8542338" cy="599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7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2800"/>
            <a:ext cx="7632000" cy="4320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2520000"/>
          </a:xfrm>
        </p:spPr>
        <p:txBody>
          <a:bodyPr/>
          <a:lstStyle>
            <a:lvl1pPr>
              <a:defRPr sz="1800">
                <a:latin typeface="Century Gothic" pitchFamily="34" charset="0"/>
              </a:defRPr>
            </a:lvl1pPr>
            <a:lvl2pPr>
              <a:defRPr sz="16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601-63DC-40DA-A696-509EA1DC6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B83C-0425-469C-A1E8-9B40D0ADA9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2800"/>
            <a:ext cx="7632000" cy="4356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40560"/>
          </a:xfrm>
        </p:spPr>
        <p:txBody>
          <a:bodyPr/>
          <a:lstStyle>
            <a:lvl1pPr>
              <a:defRPr sz="1800">
                <a:latin typeface="Century Gothic" pitchFamily="34" charset="0"/>
              </a:defRPr>
            </a:lvl1pPr>
            <a:lvl2pPr>
              <a:buFontTx/>
              <a:buBlip>
                <a:blip r:embed="rId2"/>
              </a:buBlip>
              <a:defRPr sz="16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9864" y="1268760"/>
            <a:ext cx="4038600" cy="5040560"/>
          </a:xfrm>
        </p:spPr>
        <p:txBody>
          <a:bodyPr/>
          <a:lstStyle>
            <a:lvl1pPr>
              <a:defRPr sz="1800">
                <a:latin typeface="Century Gothic" pitchFamily="34" charset="0"/>
              </a:defRPr>
            </a:lvl1pPr>
            <a:lvl2pPr>
              <a:defRPr sz="16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43A-0CE2-46AE-A588-4BF25CEEF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2800"/>
            <a:ext cx="7571184" cy="435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0DE9-F7DA-4C2A-9A66-3321A9A7B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2800"/>
            <a:ext cx="7571184" cy="435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4FAB-2A88-4AC0-A6AA-AECCFCD97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31CB-0FA6-4F2A-B8BC-433DD699F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3438" y="6376988"/>
            <a:ext cx="137636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3732-F212-404F-BAC1-EA7A3670E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3438" y="6376988"/>
            <a:ext cx="137636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A998-6D21-4897-97E0-E8F971902B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173038"/>
            <a:ext cx="7632700" cy="417512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915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851275" y="6597650"/>
            <a:ext cx="58737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BF09F25-8EDE-4AF2-B308-D6A291579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9" name="Picture 2" descr="D:\Upload\Технический комитет Управление активами\фирменный стиль\logo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413" y="115888"/>
            <a:ext cx="774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 descr="D:\Upload\Технический комитет Управление активами\фирменный стиль\tk86_form_color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381750"/>
            <a:ext cx="85867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" descr="D:\Upload\Технический комитет Управление активами\фирменный стиль\i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9563" y="6548438"/>
            <a:ext cx="3921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7019925" y="6570663"/>
            <a:ext cx="1944688" cy="2159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>
                <a:solidFill>
                  <a:srgbClr val="4D4D4D"/>
                </a:solidFill>
                <a:latin typeface="Century Gothic" pitchFamily="34" charset="0"/>
                <a:cs typeface="+mn-cs"/>
              </a:rPr>
              <a:t>ФГУП «Стандартинформ</a:t>
            </a:r>
            <a:r>
              <a:rPr lang="ru-RU" sz="1100" b="1" dirty="0">
                <a:solidFill>
                  <a:srgbClr val="4D4D4D"/>
                </a:solidFill>
                <a:latin typeface="Century Gothic" pitchFamily="34" charset="0"/>
                <a:cs typeface="+mn-cs"/>
              </a:rPr>
              <a:t>»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900113" y="6597650"/>
            <a:ext cx="1152525" cy="2428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>
                <a:solidFill>
                  <a:srgbClr val="4D4D4D"/>
                </a:solidFill>
                <a:latin typeface="Century Gothic" pitchFamily="34" charset="0"/>
                <a:cs typeface="+mn-cs"/>
              </a:rPr>
              <a:t>НПП «СпецТек»</a:t>
            </a:r>
          </a:p>
        </p:txBody>
      </p:sp>
      <p:pic>
        <p:nvPicPr>
          <p:cNvPr id="1034" name="Picture 2" descr="D:\Upload\маркетинг\корп. атрибуты\spectec2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88" y="6597650"/>
            <a:ext cx="720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D:\Upload\Технический комитет Управление активами\фирменный стиль\logo_1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413" y="115888"/>
            <a:ext cx="9001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4D4D4D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D58E"/>
        </a:buClr>
        <a:buFont typeface="Wingdings" pitchFamily="2" charset="2"/>
        <a:buChar char="q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086.ru/" TargetMode="External"/><Relationship Id="rId7" Type="http://schemas.openxmlformats.org/officeDocument/2006/relationships/hyperlink" Target="mailto:info@gostinfo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stinfo.ru/" TargetMode="External"/><Relationship Id="rId5" Type="http://schemas.openxmlformats.org/officeDocument/2006/relationships/hyperlink" Target="mailto:sales@spectec.ru" TargetMode="External"/><Relationship Id="rId4" Type="http://schemas.openxmlformats.org/officeDocument/2006/relationships/hyperlink" Target="http://www.trim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75238" y="2636912"/>
            <a:ext cx="8640959" cy="1470025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/>
              <a:t>СИСТЕМЫ УПРАВЛЕНИЕ АКТИВАМИ. </a:t>
            </a:r>
            <a:br>
              <a:rPr lang="ru-RU" sz="2000" dirty="0" smtClean="0"/>
            </a:br>
            <a:r>
              <a:rPr lang="ru-RU" sz="2000" dirty="0" smtClean="0"/>
              <a:t>НЕОБХОДИМЫЕ УСЛОВИЯ ДЛЯ СООТВЕТСТВИЯ </a:t>
            </a:r>
            <a:r>
              <a:rPr lang="ru-RU" sz="2000" dirty="0" smtClean="0"/>
              <a:t>ТРЕБОВАНИЯМ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Управление активами - эффективный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инструмент реализации промышленной политики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 smtClean="0"/>
          </a:p>
        </p:txBody>
      </p:sp>
      <p:sp>
        <p:nvSpPr>
          <p:cNvPr id="1433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4213" y="4437063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dirty="0" smtClean="0"/>
              <a:t>Крюков Игорь Энеевич</a:t>
            </a:r>
          </a:p>
          <a:p>
            <a:pPr eaLnBrk="1" hangingPunct="1">
              <a:defRPr/>
            </a:pPr>
            <a:r>
              <a:rPr lang="ru-RU" dirty="0" smtClean="0"/>
              <a:t>Председатель ТК86</a:t>
            </a:r>
          </a:p>
          <a:p>
            <a:pPr eaLnBrk="1" hangingPunct="1">
              <a:defRPr/>
            </a:pPr>
            <a:r>
              <a:rPr lang="ru-RU" dirty="0" smtClean="0"/>
              <a:t>Заместитель генерального директора НПП «СпецТек»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874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136171"/>
            <a:ext cx="7631112" cy="431800"/>
          </a:xfrm>
          <a:ln/>
        </p:spPr>
        <p:txBody>
          <a:bodyPr/>
          <a:lstStyle/>
          <a:p>
            <a:pPr eaLnBrk="1" hangingPunct="1"/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>Чем 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достигается эффективное выполнение требований</a:t>
            </a:r>
            <a:br>
              <a:rPr lang="ru-RU" altLang="ru-RU" sz="1600" dirty="0" smtClean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endParaRPr lang="ru-RU" altLang="ru-RU" sz="1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" y="5048327"/>
            <a:ext cx="827815" cy="1261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0759" y="850645"/>
            <a:ext cx="3606134" cy="46805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Прямоугольник 21"/>
          <p:cNvSpPr/>
          <p:nvPr/>
        </p:nvSpPr>
        <p:spPr>
          <a:xfrm>
            <a:off x="6433261" y="1117435"/>
            <a:ext cx="2243195" cy="10352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Выполняются требования заинтересованных сторон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635064"/>
            <a:ext cx="2221368" cy="10352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Формируется отчетность для заинтересованных сторон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3261" y="2772158"/>
            <a:ext cx="2221367" cy="10352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выполняются, обеспечивая допустимые риски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3780" y="4076398"/>
            <a:ext cx="2221368" cy="10352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выполняются, обеспечивая минимум затрат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4229117"/>
            <a:ext cx="2243195" cy="10352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Контролируется соответствие требованиям и эффективность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 txBox="1">
            <a:spLocks/>
          </p:cNvSpPr>
          <p:nvPr/>
        </p:nvSpPr>
        <p:spPr bwMode="auto">
          <a:xfrm>
            <a:off x="1152958" y="179799"/>
            <a:ext cx="7571184" cy="345281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 dirty="0">
                <a:solidFill>
                  <a:srgbClr val="4D4D4D"/>
                </a:solidFill>
                <a:latin typeface="Century Gothic" pitchFamily="34" charset="0"/>
              </a:rPr>
              <a:t>Взаимосвязь основных элементов системы управления активами</a:t>
            </a:r>
          </a:p>
        </p:txBody>
      </p:sp>
      <p:grpSp>
        <p:nvGrpSpPr>
          <p:cNvPr id="97282" name="Группа 1"/>
          <p:cNvGrpSpPr>
            <a:grpSpLocks/>
          </p:cNvGrpSpPr>
          <p:nvPr/>
        </p:nvGrpSpPr>
        <p:grpSpPr bwMode="auto">
          <a:xfrm>
            <a:off x="467544" y="980728"/>
            <a:ext cx="8496944" cy="5112568"/>
            <a:chOff x="107504" y="769433"/>
            <a:chExt cx="9026728" cy="5467463"/>
          </a:xfrm>
        </p:grpSpPr>
        <p:grpSp>
          <p:nvGrpSpPr>
            <p:cNvPr id="97284" name="Group 24"/>
            <p:cNvGrpSpPr>
              <a:grpSpLocks/>
            </p:cNvGrpSpPr>
            <p:nvPr/>
          </p:nvGrpSpPr>
          <p:grpSpPr bwMode="auto">
            <a:xfrm>
              <a:off x="1898691" y="769433"/>
              <a:ext cx="4103688" cy="5295900"/>
              <a:chOff x="1655" y="581"/>
              <a:chExt cx="2249" cy="3327"/>
            </a:xfrm>
          </p:grpSpPr>
          <p:pic>
            <p:nvPicPr>
              <p:cNvPr id="9729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46" y="596"/>
                <a:ext cx="2158" cy="3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072" y="1123"/>
                <a:ext cx="635" cy="27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ru-RU" sz="800" b="1">
                    <a:solidFill>
                      <a:schemeClr val="bg1"/>
                    </a:solidFill>
                  </a:rPr>
                  <a:t>Политика управления активами</a:t>
                </a:r>
              </a:p>
            </p:txBody>
          </p:sp>
          <p:sp>
            <p:nvSpPr>
              <p:cNvPr id="97295" name="Text Box 15"/>
              <p:cNvSpPr txBox="1">
                <a:spLocks noChangeArrowheads="1"/>
              </p:cNvSpPr>
              <p:nvPr/>
            </p:nvSpPr>
            <p:spPr bwMode="auto">
              <a:xfrm>
                <a:off x="2045" y="1362"/>
                <a:ext cx="873" cy="480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Стратегический план управления активами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Цели управления активами</a:t>
                </a:r>
              </a:p>
            </p:txBody>
          </p:sp>
          <p:sp>
            <p:nvSpPr>
              <p:cNvPr id="97296" name="Text Box 16"/>
              <p:cNvSpPr txBox="1">
                <a:spLocks noChangeArrowheads="1"/>
              </p:cNvSpPr>
              <p:nvPr/>
            </p:nvSpPr>
            <p:spPr bwMode="auto">
              <a:xfrm>
                <a:off x="2050" y="807"/>
                <a:ext cx="868" cy="310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Планы и цели организации</a:t>
                </a:r>
              </a:p>
            </p:txBody>
          </p:sp>
          <p:sp>
            <p:nvSpPr>
              <p:cNvPr id="97297" name="Text Box 17"/>
              <p:cNvSpPr txBox="1">
                <a:spLocks noChangeArrowheads="1"/>
              </p:cNvSpPr>
              <p:nvPr/>
            </p:nvSpPr>
            <p:spPr bwMode="auto">
              <a:xfrm>
                <a:off x="1655" y="581"/>
                <a:ext cx="2086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3500" tIns="8100" rIns="13500" bIns="8100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hlink"/>
                    </a:solidFill>
                  </a:rPr>
                  <a:t>Заинтересованные стороны и контекст организации</a:t>
                </a:r>
              </a:p>
            </p:txBody>
          </p:sp>
          <p:sp>
            <p:nvSpPr>
              <p:cNvPr id="97298" name="Text Box 18"/>
              <p:cNvSpPr txBox="1">
                <a:spLocks noChangeArrowheads="1"/>
              </p:cNvSpPr>
              <p:nvPr/>
            </p:nvSpPr>
            <p:spPr bwMode="auto">
              <a:xfrm>
                <a:off x="3056" y="2098"/>
                <a:ext cx="691" cy="38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Планы для разработки системы  управления активами + средств поддержки</a:t>
                </a:r>
              </a:p>
            </p:txBody>
          </p:sp>
          <p:sp>
            <p:nvSpPr>
              <p:cNvPr id="97299" name="Text Box 19"/>
              <p:cNvSpPr txBox="1">
                <a:spLocks noChangeArrowheads="1"/>
              </p:cNvSpPr>
              <p:nvPr/>
            </p:nvSpPr>
            <p:spPr bwMode="auto">
              <a:xfrm>
                <a:off x="3074" y="2659"/>
                <a:ext cx="673" cy="591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Система управления активами +  элементы средств поддержки </a:t>
                </a:r>
              </a:p>
            </p:txBody>
          </p:sp>
          <p:sp>
            <p:nvSpPr>
              <p:cNvPr id="97300" name="Text Box 20"/>
              <p:cNvSpPr txBox="1">
                <a:spLocks noChangeArrowheads="1"/>
              </p:cNvSpPr>
              <p:nvPr/>
            </p:nvSpPr>
            <p:spPr bwMode="auto">
              <a:xfrm>
                <a:off x="2070" y="2098"/>
                <a:ext cx="829" cy="349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Планы управления активами</a:t>
                </a:r>
              </a:p>
            </p:txBody>
          </p:sp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2050" y="2662"/>
                <a:ext cx="829" cy="36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Выполнение планов управления активами</a:t>
                </a: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2365" y="3233"/>
                <a:ext cx="499" cy="28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Портфель активов</a:t>
                </a:r>
              </a:p>
            </p:txBody>
          </p:sp>
          <p:sp>
            <p:nvSpPr>
              <p:cNvPr id="97303" name="Text Box 23"/>
              <p:cNvSpPr txBox="1">
                <a:spLocks noChangeArrowheads="1"/>
              </p:cNvSpPr>
              <p:nvPr/>
            </p:nvSpPr>
            <p:spPr bwMode="auto">
              <a:xfrm>
                <a:off x="2018" y="3636"/>
                <a:ext cx="1452" cy="240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ru-RU" sz="800" b="1">
                    <a:solidFill>
                      <a:schemeClr val="bg1"/>
                    </a:solidFill>
                  </a:rPr>
                  <a:t>Оценка результатов и улучшения</a:t>
                </a:r>
              </a:p>
            </p:txBody>
          </p:sp>
        </p:grpSp>
        <p:sp>
          <p:nvSpPr>
            <p:cNvPr id="97285" name="Rectangle 15"/>
            <p:cNvSpPr>
              <a:spLocks noChangeArrowheads="1"/>
            </p:cNvSpPr>
            <p:nvPr/>
          </p:nvSpPr>
          <p:spPr bwMode="auto">
            <a:xfrm>
              <a:off x="5786484" y="3969352"/>
              <a:ext cx="2351295" cy="9193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 dirty="0"/>
                <a:t>7.1 Ресурсы</a:t>
              </a:r>
            </a:p>
            <a:p>
              <a:r>
                <a:rPr lang="ru-RU" sz="800" b="1" dirty="0"/>
                <a:t>7.2 Компетенция</a:t>
              </a:r>
            </a:p>
            <a:p>
              <a:r>
                <a:rPr lang="ru-RU" sz="800" b="1" dirty="0"/>
                <a:t>7.3 осведомленность</a:t>
              </a:r>
            </a:p>
            <a:p>
              <a:r>
                <a:rPr lang="ru-RU" sz="800" b="1" dirty="0"/>
                <a:t>7.4 Общение и взаимодействие</a:t>
              </a:r>
            </a:p>
            <a:p>
              <a:r>
                <a:rPr lang="ru-RU" sz="800" b="1" dirty="0"/>
                <a:t>7.5 Требования к информации</a:t>
              </a:r>
            </a:p>
            <a:p>
              <a:r>
                <a:rPr lang="ru-RU" sz="800" b="1" dirty="0"/>
                <a:t>7.6 Документированная информация</a:t>
              </a:r>
              <a:endParaRPr lang="ru-RU" sz="800" b="1" dirty="0">
                <a:latin typeface="Arial Unicode MS" pitchFamily="34" charset="-128"/>
              </a:endParaRPr>
            </a:p>
          </p:txBody>
        </p:sp>
        <p:sp>
          <p:nvSpPr>
            <p:cNvPr id="97286" name="Rectangle 16"/>
            <p:cNvSpPr>
              <a:spLocks noChangeArrowheads="1"/>
            </p:cNvSpPr>
            <p:nvPr/>
          </p:nvSpPr>
          <p:spPr bwMode="auto">
            <a:xfrm>
              <a:off x="5351762" y="5301272"/>
              <a:ext cx="3029614" cy="935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8.2 Управление изменениями</a:t>
              </a:r>
            </a:p>
            <a:p>
              <a:r>
                <a:rPr lang="ru-RU" sz="800" b="1"/>
                <a:t>9.1 Мониторинг, измерения, анализ и оценка</a:t>
              </a:r>
            </a:p>
            <a:p>
              <a:r>
                <a:rPr lang="ru-RU" sz="800" b="1"/>
                <a:t>9.2 Внутренний аудит</a:t>
              </a:r>
            </a:p>
            <a:p>
              <a:r>
                <a:rPr lang="ru-RU" sz="800" b="1"/>
                <a:t>9.3 Анализ руководством</a:t>
              </a:r>
            </a:p>
            <a:p>
              <a:r>
                <a:rPr lang="ru-RU" sz="800" b="1"/>
                <a:t>10 Улучшения</a:t>
              </a:r>
              <a:endParaRPr lang="ru-RU" sz="800" b="1">
                <a:latin typeface="Arial Unicode MS" pitchFamily="34" charset="-128"/>
              </a:endParaRPr>
            </a:p>
          </p:txBody>
        </p:sp>
        <p:sp>
          <p:nvSpPr>
            <p:cNvPr id="97287" name="Rectangle 17"/>
            <p:cNvSpPr>
              <a:spLocks noChangeArrowheads="1"/>
            </p:cNvSpPr>
            <p:nvPr/>
          </p:nvSpPr>
          <p:spPr bwMode="auto">
            <a:xfrm>
              <a:off x="172465" y="1734327"/>
              <a:ext cx="2354826" cy="4909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4.3 Определение области применения</a:t>
              </a:r>
            </a:p>
            <a:p>
              <a:r>
                <a:rPr lang="ru-RU" sz="800" b="1"/>
                <a:t>6.2.1 Цели управления активами</a:t>
              </a:r>
              <a:endParaRPr lang="ru-RU" sz="800" b="1">
                <a:latin typeface="Arial Unicode MS" pitchFamily="34" charset="-128"/>
              </a:endParaRPr>
            </a:p>
          </p:txBody>
        </p:sp>
        <p:sp>
          <p:nvSpPr>
            <p:cNvPr id="97288" name="Rectangle 18"/>
            <p:cNvSpPr>
              <a:spLocks noChangeArrowheads="1"/>
            </p:cNvSpPr>
            <p:nvPr/>
          </p:nvSpPr>
          <p:spPr bwMode="auto">
            <a:xfrm>
              <a:off x="107504" y="2644112"/>
              <a:ext cx="2465307" cy="4963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6.2.2 Планирование для достижения целей управления активами</a:t>
              </a:r>
            </a:p>
            <a:p>
              <a:r>
                <a:rPr lang="ru-RU" sz="800" b="1"/>
                <a:t>8.3 Аутсорсинг (область применения)</a:t>
              </a:r>
              <a:endParaRPr lang="ru-RU" sz="800" b="1">
                <a:latin typeface="Arial Unicode MS" pitchFamily="34" charset="-128"/>
              </a:endParaRPr>
            </a:p>
          </p:txBody>
        </p:sp>
        <p:sp>
          <p:nvSpPr>
            <p:cNvPr id="97289" name="Rectangle 19"/>
            <p:cNvSpPr>
              <a:spLocks noChangeArrowheads="1"/>
            </p:cNvSpPr>
            <p:nvPr/>
          </p:nvSpPr>
          <p:spPr bwMode="auto">
            <a:xfrm>
              <a:off x="5210471" y="946076"/>
              <a:ext cx="3923761" cy="5766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 dirty="0"/>
                <a:t>4.1 Описание организации и ее контекста</a:t>
              </a:r>
            </a:p>
            <a:p>
              <a:r>
                <a:rPr lang="ru-RU" sz="800" b="1" dirty="0"/>
                <a:t>4.2 Описание требований и ожиданий заинтересованных сторон</a:t>
              </a:r>
            </a:p>
            <a:p>
              <a:r>
                <a:rPr lang="ru-RU" sz="800" b="1" dirty="0"/>
                <a:t>5.1 Лидерство и обязательства руководства</a:t>
              </a:r>
            </a:p>
            <a:p>
              <a:r>
                <a:rPr lang="ru-RU" sz="800" b="1" dirty="0"/>
                <a:t>5.3 Должностные обязанности, ответственность и полномочия</a:t>
              </a:r>
              <a:endParaRPr lang="ru-RU" sz="800" b="1" dirty="0">
                <a:latin typeface="Arial Unicode MS" pitchFamily="34" charset="-128"/>
              </a:endParaRPr>
            </a:p>
          </p:txBody>
        </p:sp>
        <p:sp>
          <p:nvSpPr>
            <p:cNvPr id="97290" name="Rectangle 20"/>
            <p:cNvSpPr>
              <a:spLocks noChangeArrowheads="1"/>
            </p:cNvSpPr>
            <p:nvPr/>
          </p:nvSpPr>
          <p:spPr bwMode="auto">
            <a:xfrm>
              <a:off x="5386496" y="2453506"/>
              <a:ext cx="2684445" cy="6622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4.4.Система управления активами</a:t>
              </a:r>
            </a:p>
            <a:p>
              <a:r>
                <a:rPr lang="ru-RU" sz="800" b="1"/>
                <a:t>6.1 Действия связанные с рисками и возможностями системы управления активами</a:t>
              </a:r>
              <a:endParaRPr lang="ru-RU" sz="800" b="1">
                <a:latin typeface="Arial Unicode MS" pitchFamily="34" charset="-128"/>
              </a:endParaRPr>
            </a:p>
          </p:txBody>
        </p:sp>
        <p:sp>
          <p:nvSpPr>
            <p:cNvPr id="97291" name="Rectangle 21"/>
            <p:cNvSpPr>
              <a:spLocks noChangeArrowheads="1"/>
            </p:cNvSpPr>
            <p:nvPr/>
          </p:nvSpPr>
          <p:spPr bwMode="auto">
            <a:xfrm>
              <a:off x="5768813" y="1704984"/>
              <a:ext cx="923935" cy="28830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5.2 Политика</a:t>
              </a:r>
              <a:endParaRPr lang="ru-RU" sz="800" b="1">
                <a:latin typeface="Arial Unicode MS" pitchFamily="34" charset="-128"/>
              </a:endParaRPr>
            </a:p>
          </p:txBody>
        </p:sp>
        <p:sp>
          <p:nvSpPr>
            <p:cNvPr id="97292" name="Rectangle 22"/>
            <p:cNvSpPr>
              <a:spLocks noChangeArrowheads="1"/>
            </p:cNvSpPr>
            <p:nvPr/>
          </p:nvSpPr>
          <p:spPr bwMode="auto">
            <a:xfrm>
              <a:off x="107504" y="3645012"/>
              <a:ext cx="2449019" cy="6486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 b="1"/>
                <a:t>8.1 Оперативное  планирование и контроль</a:t>
              </a:r>
            </a:p>
            <a:p>
              <a:r>
                <a:rPr lang="ru-RU" sz="800" b="1"/>
                <a:t>8.2 Аутсорсинг (управление)</a:t>
              </a:r>
            </a:p>
            <a:p>
              <a:r>
                <a:rPr lang="ru-RU" sz="800" b="1"/>
                <a:t>8.3 Управление изменениями</a:t>
              </a:r>
              <a:endParaRPr lang="ru-RU" sz="800" b="1">
                <a:latin typeface="Arial Unicode MS" pitchFamily="34" charset="-128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326EE-B73B-4598-B5CE-A57DC993ADB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085184"/>
            <a:ext cx="827815" cy="1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173038"/>
            <a:ext cx="7631112" cy="4318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Стандарты по предметным дисциплинам управления активами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" y="4941168"/>
            <a:ext cx="914833" cy="1394671"/>
          </a:xfrm>
          <a:prstGeom prst="rect">
            <a:avLst/>
          </a:prstGeom>
        </p:spPr>
      </p:pic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080525" y="768642"/>
            <a:ext cx="8063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Century Gothic" panose="020B0502020202020204" pitchFamily="34" charset="0"/>
              </a:rPr>
              <a:t>Управление активами охватывает многие </a:t>
            </a:r>
            <a:r>
              <a:rPr lang="ru-RU" sz="1400" b="1" dirty="0">
                <a:latin typeface="Century Gothic" panose="020B0502020202020204" pitchFamily="34" charset="0"/>
              </a:rPr>
              <a:t>предметные </a:t>
            </a:r>
            <a:r>
              <a:rPr lang="ru-RU" sz="1400" b="1" dirty="0" smtClean="0">
                <a:latin typeface="Century Gothic" panose="020B0502020202020204" pitchFamily="34" charset="0"/>
              </a:rPr>
              <a:t>дисциплины</a:t>
            </a:r>
            <a:r>
              <a:rPr lang="ru-RU" sz="1400" dirty="0" smtClean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требования к которым содержатся в различных международных и  государственных </a:t>
            </a:r>
            <a:r>
              <a:rPr lang="ru-RU" sz="1400" b="1" dirty="0" smtClean="0">
                <a:latin typeface="Century Gothic" panose="020B0502020202020204" pitchFamily="34" charset="0"/>
              </a:rPr>
              <a:t>стандартах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1094678" y="5170915"/>
            <a:ext cx="8063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Century Gothic" panose="020B0502020202020204" pitchFamily="34" charset="0"/>
              </a:rPr>
              <a:t>Закон о стандартизации </a:t>
            </a:r>
            <a:r>
              <a:rPr lang="ru-RU" sz="1400" dirty="0" smtClean="0">
                <a:latin typeface="Century Gothic" panose="020B0502020202020204" pitchFamily="34" charset="0"/>
              </a:rPr>
              <a:t>предоставляет возможности для эффективного использования этих стандартов для решения задач промышленной политики путем:</a:t>
            </a:r>
          </a:p>
          <a:p>
            <a:pPr marL="628650" lvl="1" indent="-1714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Включения стандартов в деятельность фонда развития промышленности;</a:t>
            </a:r>
          </a:p>
          <a:p>
            <a:pPr marL="628650" lvl="1" indent="-1714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Использования ссылок на стандарты из подзаконных актов;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1680" y="1397217"/>
            <a:ext cx="5832648" cy="3576922"/>
            <a:chOff x="3203848" y="1364246"/>
            <a:chExt cx="5832648" cy="35769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03848" y="1364246"/>
              <a:ext cx="5832648" cy="3576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890" name="Group 30"/>
            <p:cNvGrpSpPr>
              <a:grpSpLocks/>
            </p:cNvGrpSpPr>
            <p:nvPr/>
          </p:nvGrpSpPr>
          <p:grpSpPr bwMode="auto">
            <a:xfrm>
              <a:off x="3203848" y="1403513"/>
              <a:ext cx="5780554" cy="3537655"/>
              <a:chOff x="391" y="474"/>
              <a:chExt cx="5138" cy="2866"/>
            </a:xfrm>
            <a:noFill/>
          </p:grpSpPr>
          <p:sp>
            <p:nvSpPr>
              <p:cNvPr id="37904" name="Rectangle 17"/>
              <p:cNvSpPr>
                <a:spLocks noChangeArrowheads="1"/>
              </p:cNvSpPr>
              <p:nvPr/>
            </p:nvSpPr>
            <p:spPr bwMode="auto">
              <a:xfrm>
                <a:off x="709" y="1318"/>
                <a:ext cx="142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Управление данными</a:t>
                </a:r>
              </a:p>
            </p:txBody>
          </p:sp>
          <p:sp>
            <p:nvSpPr>
              <p:cNvPr id="37905" name="Rectangle 18"/>
              <p:cNvSpPr>
                <a:spLocks noChangeArrowheads="1"/>
              </p:cNvSpPr>
              <p:nvPr/>
            </p:nvSpPr>
            <p:spPr bwMode="auto">
              <a:xfrm>
                <a:off x="391" y="2488"/>
                <a:ext cx="254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Разработка программного обеспечения</a:t>
                </a:r>
              </a:p>
            </p:txBody>
          </p:sp>
          <p:sp>
            <p:nvSpPr>
              <p:cNvPr id="37906" name="Rectangle 19"/>
              <p:cNvSpPr>
                <a:spLocks noChangeArrowheads="1"/>
              </p:cNvSpPr>
              <p:nvPr/>
            </p:nvSpPr>
            <p:spPr bwMode="auto">
              <a:xfrm>
                <a:off x="1093" y="740"/>
                <a:ext cx="1508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Мониторинг состояния</a:t>
                </a:r>
              </a:p>
            </p:txBody>
          </p:sp>
          <p:sp>
            <p:nvSpPr>
              <p:cNvPr id="37907" name="Rectangle 20"/>
              <p:cNvSpPr>
                <a:spLocks noChangeArrowheads="1"/>
              </p:cNvSpPr>
              <p:nvPr/>
            </p:nvSpPr>
            <p:spPr bwMode="auto">
              <a:xfrm>
                <a:off x="1359" y="2956"/>
                <a:ext cx="182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Экологический менеджмент</a:t>
                </a:r>
              </a:p>
            </p:txBody>
          </p:sp>
          <p:sp>
            <p:nvSpPr>
              <p:cNvPr id="37908" name="Rectangle 21"/>
              <p:cNvSpPr>
                <a:spLocks noChangeArrowheads="1"/>
              </p:cNvSpPr>
              <p:nvPr/>
            </p:nvSpPr>
            <p:spPr bwMode="auto">
              <a:xfrm>
                <a:off x="487" y="1821"/>
                <a:ext cx="1541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Управление проектами</a:t>
                </a:r>
              </a:p>
            </p:txBody>
          </p:sp>
          <p:sp>
            <p:nvSpPr>
              <p:cNvPr id="37909" name="Rectangle 22"/>
              <p:cNvSpPr>
                <a:spLocks noChangeArrowheads="1"/>
              </p:cNvSpPr>
              <p:nvPr/>
            </p:nvSpPr>
            <p:spPr bwMode="auto">
              <a:xfrm>
                <a:off x="3305" y="820"/>
                <a:ext cx="189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Стоимость жизненного цикла</a:t>
                </a:r>
              </a:p>
            </p:txBody>
          </p:sp>
          <p:sp>
            <p:nvSpPr>
              <p:cNvPr id="37910" name="Rectangle 23"/>
              <p:cNvSpPr>
                <a:spLocks noChangeArrowheads="1"/>
              </p:cNvSpPr>
              <p:nvPr/>
            </p:nvSpPr>
            <p:spPr bwMode="auto">
              <a:xfrm>
                <a:off x="2574" y="474"/>
                <a:ext cx="888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Надежность</a:t>
                </a:r>
              </a:p>
            </p:txBody>
          </p:sp>
          <p:sp>
            <p:nvSpPr>
              <p:cNvPr id="37911" name="Rectangle 24"/>
              <p:cNvSpPr>
                <a:spLocks noChangeArrowheads="1"/>
              </p:cNvSpPr>
              <p:nvPr/>
            </p:nvSpPr>
            <p:spPr bwMode="auto">
              <a:xfrm>
                <a:off x="4069" y="1963"/>
                <a:ext cx="141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Устойчивое развитие</a:t>
                </a:r>
              </a:p>
            </p:txBody>
          </p:sp>
          <p:sp>
            <p:nvSpPr>
              <p:cNvPr id="37912" name="Rectangle 25"/>
              <p:cNvSpPr>
                <a:spLocks noChangeArrowheads="1"/>
              </p:cNvSpPr>
              <p:nvPr/>
            </p:nvSpPr>
            <p:spPr bwMode="auto">
              <a:xfrm>
                <a:off x="3778" y="1365"/>
                <a:ext cx="168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Финансовый менеджмент</a:t>
                </a:r>
              </a:p>
            </p:txBody>
          </p:sp>
          <p:sp>
            <p:nvSpPr>
              <p:cNvPr id="37913" name="Rectangle 26"/>
              <p:cNvSpPr>
                <a:spLocks noChangeArrowheads="1"/>
              </p:cNvSpPr>
              <p:nvPr/>
            </p:nvSpPr>
            <p:spPr bwMode="auto">
              <a:xfrm>
                <a:off x="3546" y="3017"/>
                <a:ext cx="191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Энергетический менеджмент</a:t>
                </a:r>
              </a:p>
            </p:txBody>
          </p:sp>
          <p:sp>
            <p:nvSpPr>
              <p:cNvPr id="37914" name="Rectangle 27"/>
              <p:cNvSpPr>
                <a:spLocks noChangeArrowheads="1"/>
              </p:cNvSpPr>
              <p:nvPr/>
            </p:nvSpPr>
            <p:spPr bwMode="auto">
              <a:xfrm>
                <a:off x="3869" y="2574"/>
                <a:ext cx="166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100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Управление имуществом</a:t>
                </a:r>
              </a:p>
            </p:txBody>
          </p:sp>
          <p:sp>
            <p:nvSpPr>
              <p:cNvPr id="37892" name="Oval 5"/>
              <p:cNvSpPr>
                <a:spLocks noChangeArrowheads="1"/>
              </p:cNvSpPr>
              <p:nvPr/>
            </p:nvSpPr>
            <p:spPr bwMode="auto">
              <a:xfrm>
                <a:off x="2271" y="1332"/>
                <a:ext cx="1448" cy="10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tIns="334800"/>
              <a:lstStyle/>
              <a:p>
                <a:pPr algn="ctr"/>
                <a:r>
                  <a:rPr lang="ru-RU" sz="1100" dirty="0">
                    <a:latin typeface="Century Gothic" panose="020B0502020202020204" pitchFamily="34" charset="0"/>
                  </a:rPr>
                  <a:t>  </a:t>
                </a:r>
                <a:r>
                  <a:rPr lang="ru-RU" sz="1100" b="1" dirty="0">
                    <a:latin typeface="Century Gothic" panose="020B0502020202020204" pitchFamily="34" charset="0"/>
                  </a:rPr>
                  <a:t>Управление </a:t>
                </a:r>
              </a:p>
              <a:p>
                <a:pPr algn="ctr"/>
                <a:r>
                  <a:rPr lang="ru-RU" sz="1100" b="1" dirty="0" smtClean="0">
                    <a:latin typeface="Century Gothic" panose="020B0502020202020204" pitchFamily="34" charset="0"/>
                  </a:rPr>
                  <a:t>Активами</a:t>
                </a:r>
              </a:p>
              <a:p>
                <a:pPr algn="ctr"/>
                <a:r>
                  <a:rPr lang="ru-RU" sz="1100" b="1" dirty="0" smtClean="0">
                    <a:latin typeface="Century Gothic" panose="020B0502020202020204" pitchFamily="34" charset="0"/>
                  </a:rPr>
                  <a:t>ГОСТ 55.0.00</a:t>
                </a:r>
                <a:endParaRPr lang="ru-RU" sz="11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3" name="AutoShape 6"/>
              <p:cNvSpPr>
                <a:spLocks noChangeArrowheads="1"/>
              </p:cNvSpPr>
              <p:nvPr/>
            </p:nvSpPr>
            <p:spPr bwMode="auto">
              <a:xfrm rot="-1777226">
                <a:off x="2245" y="1318"/>
                <a:ext cx="2412" cy="993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4" name="AutoShape 7"/>
              <p:cNvSpPr>
                <a:spLocks noChangeArrowheads="1"/>
              </p:cNvSpPr>
              <p:nvPr/>
            </p:nvSpPr>
            <p:spPr bwMode="auto">
              <a:xfrm rot="-5400000">
                <a:off x="2013" y="908"/>
                <a:ext cx="1914" cy="1312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5" name="AutoShape 8"/>
              <p:cNvSpPr>
                <a:spLocks noChangeArrowheads="1"/>
              </p:cNvSpPr>
              <p:nvPr/>
            </p:nvSpPr>
            <p:spPr bwMode="auto">
              <a:xfrm rot="-9028372">
                <a:off x="1353" y="1309"/>
                <a:ext cx="2365" cy="1012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6" name="AutoShape 9"/>
              <p:cNvSpPr>
                <a:spLocks noChangeArrowheads="1"/>
              </p:cNvSpPr>
              <p:nvPr/>
            </p:nvSpPr>
            <p:spPr bwMode="auto">
              <a:xfrm rot="-2265395">
                <a:off x="1169" y="1806"/>
                <a:ext cx="2623" cy="953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7" name="AutoShape 10"/>
              <p:cNvSpPr>
                <a:spLocks noChangeArrowheads="1"/>
              </p:cNvSpPr>
              <p:nvPr/>
            </p:nvSpPr>
            <p:spPr bwMode="auto">
              <a:xfrm rot="3266152">
                <a:off x="2382" y="1617"/>
                <a:ext cx="1829" cy="1332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8" name="AutoShape 11"/>
              <p:cNvSpPr>
                <a:spLocks noChangeArrowheads="1"/>
              </p:cNvSpPr>
              <p:nvPr/>
            </p:nvSpPr>
            <p:spPr bwMode="auto">
              <a:xfrm rot="-3186730">
                <a:off x="2157" y="1107"/>
                <a:ext cx="2151" cy="1114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99" name="AutoShape 12"/>
              <p:cNvSpPr>
                <a:spLocks noChangeArrowheads="1"/>
              </p:cNvSpPr>
              <p:nvPr/>
            </p:nvSpPr>
            <p:spPr bwMode="auto">
              <a:xfrm rot="709419">
                <a:off x="2226" y="1470"/>
                <a:ext cx="2412" cy="994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00" name="AutoShape 13"/>
              <p:cNvSpPr>
                <a:spLocks noChangeArrowheads="1"/>
              </p:cNvSpPr>
              <p:nvPr/>
            </p:nvSpPr>
            <p:spPr bwMode="auto">
              <a:xfrm rot="1828176">
                <a:off x="2248" y="1691"/>
                <a:ext cx="2413" cy="994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01" name="AutoShape 14"/>
              <p:cNvSpPr>
                <a:spLocks noChangeArrowheads="1"/>
              </p:cNvSpPr>
              <p:nvPr/>
            </p:nvSpPr>
            <p:spPr bwMode="auto">
              <a:xfrm rot="5961967">
                <a:off x="1951" y="1839"/>
                <a:ext cx="1889" cy="1114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02" name="AutoShape 15"/>
              <p:cNvSpPr>
                <a:spLocks noChangeArrowheads="1"/>
              </p:cNvSpPr>
              <p:nvPr/>
            </p:nvSpPr>
            <p:spPr bwMode="auto">
              <a:xfrm rot="10357505">
                <a:off x="1259" y="1510"/>
                <a:ext cx="2365" cy="1013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03" name="AutoShape 16"/>
              <p:cNvSpPr>
                <a:spLocks noChangeArrowheads="1"/>
              </p:cNvSpPr>
              <p:nvPr/>
            </p:nvSpPr>
            <p:spPr bwMode="auto">
              <a:xfrm rot="-7766813">
                <a:off x="1738" y="1015"/>
                <a:ext cx="2111" cy="1135"/>
              </a:xfrm>
              <a:prstGeom prst="flowChartConnector">
                <a:avLst/>
              </a:prstGeom>
              <a:grpFill/>
              <a:ln w="19050">
                <a:solidFill>
                  <a:schemeClr val="hlink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1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ea typeface="Calibri" pitchFamily="34" charset="0"/>
                <a:cs typeface="Times New Roman" pitchFamily="18" charset="0"/>
              </a:rPr>
              <a:t>Горизонты управление активами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326EE-B73B-4598-B5CE-A57DC993ADB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9" y="853474"/>
            <a:ext cx="7459624" cy="549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085184"/>
            <a:ext cx="827815" cy="1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2" y="188913"/>
            <a:ext cx="7848475" cy="4318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Заключение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6012" y="908720"/>
            <a:ext cx="7920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latin typeface="Century Gothic" panose="020B0502020202020204" pitchFamily="34" charset="0"/>
              </a:rPr>
              <a:t>Актуальной задачей в области </a:t>
            </a:r>
            <a:r>
              <a:rPr lang="ru-RU" sz="1400" b="1" dirty="0" smtClean="0">
                <a:latin typeface="Century Gothic" panose="020B0502020202020204" pitchFamily="34" charset="0"/>
              </a:rPr>
              <a:t>реализации промышленной политики является </a:t>
            </a:r>
            <a:r>
              <a:rPr lang="ru-RU" sz="1400" b="1" dirty="0">
                <a:latin typeface="Century Gothic" panose="020B0502020202020204" pitchFamily="34" charset="0"/>
              </a:rPr>
              <a:t>внедрение в экономику Российской Федерации современных </a:t>
            </a:r>
            <a:r>
              <a:rPr lang="ru-RU" sz="1400" b="1" dirty="0" smtClean="0">
                <a:latin typeface="Century Gothic" panose="020B0502020202020204" pitchFamily="34" charset="0"/>
              </a:rPr>
              <a:t>требований к управлению физическими активами</a:t>
            </a:r>
            <a:r>
              <a:rPr lang="ru-RU" sz="1400" dirty="0" smtClean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выполнение которых обеспечит эффективное и безопасное </a:t>
            </a:r>
            <a:r>
              <a:rPr lang="ru-RU" sz="1400" dirty="0" smtClean="0">
                <a:latin typeface="Century Gothic" panose="020B0502020202020204" pitchFamily="34" charset="0"/>
              </a:rPr>
              <a:t>использование </a:t>
            </a:r>
            <a:r>
              <a:rPr lang="ru-RU" sz="1400" dirty="0">
                <a:latin typeface="Century Gothic" panose="020B0502020202020204" pitchFamily="34" charset="0"/>
              </a:rPr>
              <a:t>существующих </a:t>
            </a:r>
            <a:r>
              <a:rPr lang="ru-RU" sz="1400" dirty="0" smtClean="0">
                <a:latin typeface="Century Gothic" panose="020B0502020202020204" pitchFamily="34" charset="0"/>
              </a:rPr>
              <a:t>объектов промышленной инфраструктуры;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" y="5102225"/>
            <a:ext cx="827815" cy="12616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5809" y="2274605"/>
            <a:ext cx="7848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latin typeface="Century Gothic" panose="020B0502020202020204" pitchFamily="34" charset="0"/>
              </a:rPr>
              <a:t>Эффективным инструментом </a:t>
            </a:r>
            <a:r>
              <a:rPr lang="ru-RU" sz="1400" dirty="0">
                <a:latin typeface="Century Gothic" panose="020B0502020202020204" pitchFamily="34" charset="0"/>
              </a:rPr>
              <a:t>для этого могут стать государственные и отраслевые </a:t>
            </a:r>
            <a:r>
              <a:rPr lang="ru-RU" sz="1400" b="1" dirty="0">
                <a:latin typeface="Century Gothic" panose="020B0502020202020204" pitchFamily="34" charset="0"/>
              </a:rPr>
              <a:t>стандарты</a:t>
            </a:r>
            <a:r>
              <a:rPr lang="ru-RU" sz="1400" dirty="0">
                <a:latin typeface="Century Gothic" panose="020B0502020202020204" pitchFamily="34" charset="0"/>
              </a:rPr>
              <a:t> на системы управления активами;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6012" y="3247822"/>
            <a:ext cx="786693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Century Gothic" panose="020B0502020202020204" pitchFamily="34" charset="0"/>
              </a:rPr>
              <a:t>Внедрение требований стандартов поможет </a:t>
            </a:r>
            <a:r>
              <a:rPr lang="ru-RU" sz="1400" b="1" dirty="0">
                <a:latin typeface="Century Gothic" panose="020B0502020202020204" pitchFamily="34" charset="0"/>
              </a:rPr>
              <a:t>предприятиям</a:t>
            </a:r>
            <a:r>
              <a:rPr lang="ru-RU" sz="1400" dirty="0">
                <a:latin typeface="Century Gothic" panose="020B0502020202020204" pitchFamily="34" charset="0"/>
              </a:rPr>
              <a:t> разработать и использовать современные методы менеджмента </a:t>
            </a:r>
            <a:r>
              <a:rPr lang="ru-RU" sz="1400" b="1" dirty="0">
                <a:latin typeface="Century Gothic" panose="020B0502020202020204" pitchFamily="34" charset="0"/>
              </a:rPr>
              <a:t>для реализации выгод</a:t>
            </a:r>
            <a:r>
              <a:rPr lang="ru-RU" sz="1400" dirty="0">
                <a:latin typeface="Century Gothic" panose="020B0502020202020204" pitchFamily="34" charset="0"/>
              </a:rPr>
              <a:t> от правильного управления активами, а </a:t>
            </a:r>
            <a:r>
              <a:rPr lang="ru-RU" sz="1400" b="1" dirty="0">
                <a:latin typeface="Century Gothic" panose="020B0502020202020204" pitchFamily="34" charset="0"/>
              </a:rPr>
              <a:t>государственному</a:t>
            </a:r>
            <a:r>
              <a:rPr lang="ru-RU" sz="1400" dirty="0">
                <a:latin typeface="Century Gothic" panose="020B0502020202020204" pitchFamily="34" charset="0"/>
              </a:rPr>
              <a:t> и отраслевому </a:t>
            </a:r>
            <a:r>
              <a:rPr lang="ru-RU" sz="1400" b="1" dirty="0">
                <a:latin typeface="Century Gothic" panose="020B0502020202020204" pitchFamily="34" charset="0"/>
              </a:rPr>
              <a:t>управлению </a:t>
            </a:r>
            <a:r>
              <a:rPr lang="ru-RU" sz="1400" dirty="0">
                <a:latin typeface="Century Gothic" panose="020B0502020202020204" pitchFamily="34" charset="0"/>
              </a:rPr>
              <a:t>построить прозрачную и понятную систему </a:t>
            </a:r>
            <a:r>
              <a:rPr lang="ru-RU" sz="1400" b="1" dirty="0">
                <a:latin typeface="Century Gothic" panose="020B0502020202020204" pitchFamily="34" charset="0"/>
              </a:rPr>
              <a:t>проверки соответствия</a:t>
            </a:r>
            <a:r>
              <a:rPr lang="ru-RU" sz="1400" dirty="0">
                <a:latin typeface="Century Gothic" panose="020B0502020202020204" pitchFamily="34" charset="0"/>
              </a:rPr>
              <a:t> требованиям, связанным с решением задач промышленной политики, и выработать критерии </a:t>
            </a:r>
            <a:r>
              <a:rPr lang="ru-RU" sz="1400" b="1" dirty="0">
                <a:latin typeface="Century Gothic" panose="020B0502020202020204" pitchFamily="34" charset="0"/>
              </a:rPr>
              <a:t>оценки эффективности</a:t>
            </a:r>
            <a:r>
              <a:rPr lang="ru-RU" sz="1400" dirty="0">
                <a:latin typeface="Century Gothic" panose="020B0502020202020204" pitchFamily="34" charset="0"/>
              </a:rPr>
              <a:t> мер стимулирования;</a:t>
            </a:r>
          </a:p>
        </p:txBody>
      </p:sp>
    </p:spTree>
    <p:extLst>
      <p:ext uri="{BB962C8B-B14F-4D97-AF65-F5344CB8AC3E}">
        <p14:creationId xmlns:p14="http://schemas.microsoft.com/office/powerpoint/2010/main" val="27766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362950" cy="4319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Arial" charset="0"/>
              </a:rPr>
              <a:t>Спасибо за внимание !</a:t>
            </a:r>
          </a:p>
          <a:p>
            <a:pPr algn="ctr" eaLnBrk="1" hangingPunct="1">
              <a:lnSpc>
                <a:spcPct val="80000"/>
              </a:lnSpc>
            </a:pPr>
            <a:endParaRPr lang="ru-RU" sz="20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Arial" charset="0"/>
              </a:rPr>
              <a:t>Вопросы 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 smtClean="0"/>
              <a:t>Технический комитет по стандартизации № 86 «Управление активами»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hlinkClick r:id="rId3"/>
              </a:rPr>
              <a:t>www.tk086.ru</a:t>
            </a:r>
            <a:endParaRPr lang="ru-RU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+7 812 329 45 60</a:t>
            </a:r>
            <a:endParaRPr lang="ru-RU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НПП «СпецТек»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+7 812 329 45 60</a:t>
            </a:r>
            <a:endParaRPr lang="ru-RU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hlinkClick r:id="rId4"/>
              </a:rPr>
              <a:t>www.trim.ru</a:t>
            </a:r>
            <a:endParaRPr lang="en-US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hlinkClick r:id="rId5"/>
              </a:rPr>
              <a:t>sales@spectec.ru</a:t>
            </a:r>
            <a:r>
              <a:rPr lang="en-US" sz="14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ФГУП «</a:t>
            </a:r>
            <a:r>
              <a:rPr lang="ru-RU" sz="1400" b="1" dirty="0" err="1" smtClean="0"/>
              <a:t>Стандартинформ</a:t>
            </a:r>
            <a:r>
              <a:rPr lang="ru-RU" sz="1400" b="1" dirty="0" smtClean="0"/>
              <a:t>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+7 495 531 26 30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hlinkClick r:id="rId6"/>
              </a:rPr>
              <a:t>www.gostinfo.ru</a:t>
            </a:r>
            <a:endParaRPr lang="en-US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hlinkClick r:id="rId7"/>
              </a:rPr>
              <a:t>info@gostinfo.ru</a:t>
            </a:r>
            <a:endParaRPr lang="ru-RU" sz="1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68601-63DC-40DA-A696-509EA1DC628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6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Задачи промышленной политики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C4FAB-2A88-4AC0-A6AA-AECCFCD976A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267822" y="1861326"/>
            <a:ext cx="2848230" cy="828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r>
              <a:rPr lang="ru-RU" sz="1000" b="1" dirty="0" smtClean="0">
                <a:latin typeface="Century Gothic" panose="020B0502020202020204" pitchFamily="34" charset="0"/>
              </a:rPr>
              <a:t>Применение требований стандартов </a:t>
            </a:r>
            <a:r>
              <a:rPr lang="ru-RU" sz="1000" dirty="0" smtClean="0">
                <a:latin typeface="Century Gothic" panose="020B0502020202020204" pitchFamily="34" charset="0"/>
              </a:rPr>
              <a:t>по управлению активами создаст конкурентные условия в </a:t>
            </a:r>
            <a:r>
              <a:rPr lang="ru-RU" sz="1000" b="1" dirty="0" smtClean="0">
                <a:latin typeface="Century Gothic" panose="020B0502020202020204" pitchFamily="34" charset="0"/>
              </a:rPr>
              <a:t>стремлении лучше </a:t>
            </a:r>
            <a:r>
              <a:rPr lang="ru-RU" sz="1000" dirty="0" smtClean="0">
                <a:latin typeface="Century Gothic" panose="020B0502020202020204" pitchFamily="34" charset="0"/>
              </a:rPr>
              <a:t>других выполнить требования в сфере промышленности;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0274" y="4920249"/>
            <a:ext cx="2848230" cy="1203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r>
              <a:rPr lang="ru-RU" sz="1000" b="1" dirty="0" smtClean="0">
                <a:latin typeface="Century Gothic" panose="020B0502020202020204" pitchFamily="34" charset="0"/>
              </a:rPr>
              <a:t>Показатели</a:t>
            </a:r>
            <a:r>
              <a:rPr lang="ru-RU" sz="1000" dirty="0" smtClean="0">
                <a:latin typeface="Century Gothic" panose="020B0502020202020204" pitchFamily="34" charset="0"/>
              </a:rPr>
              <a:t> оценки эффективности </a:t>
            </a:r>
            <a:r>
              <a:rPr lang="ru-RU" sz="1000" dirty="0">
                <a:latin typeface="Century Gothic" panose="020B0502020202020204" pitchFamily="34" charset="0"/>
              </a:rPr>
              <a:t>использования </a:t>
            </a:r>
            <a:r>
              <a:rPr lang="ru-RU" sz="1000" dirty="0" smtClean="0">
                <a:latin typeface="Century Gothic" panose="020B0502020202020204" pitchFamily="34" charset="0"/>
              </a:rPr>
              <a:t>субсидий могут </a:t>
            </a:r>
            <a:r>
              <a:rPr lang="ru-RU" sz="1000" dirty="0">
                <a:latin typeface="Century Gothic" panose="020B0502020202020204" pitchFamily="34" charset="0"/>
              </a:rPr>
              <a:t>быть </a:t>
            </a:r>
            <a:r>
              <a:rPr lang="ru-RU" sz="1000" b="1" dirty="0" smtClean="0">
                <a:latin typeface="Century Gothic" panose="020B0502020202020204" pitchFamily="34" charset="0"/>
              </a:rPr>
              <a:t>получены из </a:t>
            </a:r>
            <a:r>
              <a:rPr lang="ru-RU" sz="1000" b="1" dirty="0">
                <a:latin typeface="Century Gothic" panose="020B0502020202020204" pitchFamily="34" charset="0"/>
              </a:rPr>
              <a:t>информационной </a:t>
            </a:r>
            <a:r>
              <a:rPr lang="ru-RU" sz="1000" b="1" dirty="0" smtClean="0">
                <a:latin typeface="Century Gothic" panose="020B0502020202020204" pitchFamily="34" charset="0"/>
              </a:rPr>
              <a:t>системы </a:t>
            </a:r>
            <a:r>
              <a:rPr lang="ru-RU" sz="1000" b="1" dirty="0">
                <a:latin typeface="Century Gothic" panose="020B0502020202020204" pitchFamily="34" charset="0"/>
              </a:rPr>
              <a:t>управления активами</a:t>
            </a:r>
            <a:r>
              <a:rPr lang="ru-RU" sz="1000" dirty="0">
                <a:latin typeface="Century Gothic" panose="020B0502020202020204" pitchFamily="34" charset="0"/>
              </a:rPr>
              <a:t>, обеспечивающей сбор </a:t>
            </a:r>
            <a:r>
              <a:rPr lang="ru-RU" sz="1000" dirty="0" smtClean="0">
                <a:latin typeface="Century Gothic" panose="020B0502020202020204" pitchFamily="34" charset="0"/>
              </a:rPr>
              <a:t>и </a:t>
            </a:r>
            <a:r>
              <a:rPr lang="ru-RU" sz="1000" dirty="0">
                <a:latin typeface="Century Gothic" panose="020B0502020202020204" pitchFamily="34" charset="0"/>
              </a:rPr>
              <a:t>обработку </a:t>
            </a:r>
            <a:r>
              <a:rPr lang="ru-RU" sz="1000" dirty="0" smtClean="0">
                <a:latin typeface="Century Gothic" panose="020B0502020202020204" pitchFamily="34" charset="0"/>
              </a:rPr>
              <a:t>данных о производительности и состоянии активов, затратах и рисках;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828450"/>
            <a:ext cx="5040560" cy="699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 Создание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и развитие современной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промышленной инфраструктуры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инфраструктуры поддержки деятельности в сфере промышленности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, соответствующих целям и задачам, определенным документами стратегического планирования на федеральном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уровне;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2310058"/>
            <a:ext cx="5052158" cy="58574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 Стимулирование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субъектов деятельности в сфере промышленности осуществлять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внедрение результатов интеллектуальной деятельности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и освоение производства инновационной промышленной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продукции;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1591806"/>
            <a:ext cx="5052158" cy="6540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 Создание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конкурентных условий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осуществления деятельности в сфере промышленности по сравнению с условиями осуществления указанной деятельности на территориях иностранных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государств;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7637" y="713575"/>
            <a:ext cx="2848230" cy="1059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r>
              <a:rPr lang="ru-RU" sz="800" dirty="0" smtClean="0">
                <a:latin typeface="Century Gothic" panose="020B0502020202020204" pitchFamily="34" charset="0"/>
              </a:rPr>
              <a:t>…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</a:rPr>
              <a:t>Система </a:t>
            </a:r>
            <a:r>
              <a:rPr lang="ru-RU" sz="1000" b="1" dirty="0">
                <a:latin typeface="Century Gothic" panose="020B0502020202020204" pitchFamily="34" charset="0"/>
              </a:rPr>
              <a:t>управления </a:t>
            </a:r>
            <a:r>
              <a:rPr lang="ru-RU" sz="1000" b="1" dirty="0" smtClean="0">
                <a:latin typeface="Century Gothic" panose="020B0502020202020204" pitchFamily="34" charset="0"/>
              </a:rPr>
              <a:t>активами </a:t>
            </a:r>
            <a:r>
              <a:rPr lang="ru-RU" sz="1000" dirty="0" smtClean="0">
                <a:latin typeface="Century Gothic" panose="020B0502020202020204" pitchFamily="34" charset="0"/>
              </a:rPr>
              <a:t>устанавливает </a:t>
            </a:r>
            <a:r>
              <a:rPr lang="ru-RU" sz="1000" dirty="0">
                <a:latin typeface="Century Gothic" panose="020B0502020202020204" pitchFamily="34" charset="0"/>
              </a:rPr>
              <a:t>ясную </a:t>
            </a:r>
            <a:r>
              <a:rPr lang="ru-RU" sz="1000" dirty="0" smtClean="0">
                <a:latin typeface="Century Gothic" panose="020B0502020202020204" pitchFamily="34" charset="0"/>
              </a:rPr>
              <a:t>связь </a:t>
            </a:r>
            <a:r>
              <a:rPr lang="ru-RU" sz="1000" dirty="0">
                <a:latin typeface="Century Gothic" panose="020B0502020202020204" pitchFamily="34" charset="0"/>
              </a:rPr>
              <a:t>между стратегическими планами и </a:t>
            </a:r>
            <a:r>
              <a:rPr lang="ru-RU" sz="1000" dirty="0" smtClean="0">
                <a:latin typeface="Century Gothic" panose="020B0502020202020204" pitchFamily="34" charset="0"/>
              </a:rPr>
              <a:t> целями организации с рутиной </a:t>
            </a:r>
            <a:r>
              <a:rPr lang="ru-RU" sz="1000" dirty="0">
                <a:latin typeface="Century Gothic" panose="020B0502020202020204" pitchFamily="34" charset="0"/>
              </a:rPr>
              <a:t>ежедневных </a:t>
            </a:r>
            <a:r>
              <a:rPr lang="ru-RU" sz="1000" dirty="0" smtClean="0">
                <a:latin typeface="Century Gothic" panose="020B0502020202020204" pitchFamily="34" charset="0"/>
              </a:rPr>
              <a:t>мероприятий, относящихся к активам («</a:t>
            </a:r>
            <a:r>
              <a:rPr lang="ru-RU" sz="1000" b="1" dirty="0">
                <a:latin typeface="Century Gothic" panose="020B0502020202020204" pitchFamily="34" charset="0"/>
              </a:rPr>
              <a:t>путеводная нить</a:t>
            </a:r>
            <a:r>
              <a:rPr lang="ru-RU" sz="1000" dirty="0" smtClean="0">
                <a:latin typeface="Century Gothic" panose="020B0502020202020204" pitchFamily="34" charset="0"/>
              </a:rPr>
              <a:t>»)</a:t>
            </a:r>
            <a:r>
              <a:rPr lang="ru-RU" sz="1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5616" y="2959957"/>
            <a:ext cx="5066563" cy="89600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4. Стимулирование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субъектов деятельности в сфере промышленности рационально и эффективно использовать материальные, финансовые, трудовые и природные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ресурсы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, обеспечивать повышение производительности труда, внедрение импортозамещающих, ресурсосберегающих и экологически безопасных технологий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" y="5172896"/>
            <a:ext cx="756384" cy="115277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115616" y="3938935"/>
            <a:ext cx="5052158" cy="40202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5. Увеличение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выпуска продукции с высокой долей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добавленной стоимости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поддержка экспорта такой продукции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5058710"/>
            <a:ext cx="5065104" cy="40202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7.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нижение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риска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чрезвычайных ситуаций техногенного характера на объектах промышленной инфраструктуры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4408811"/>
            <a:ext cx="5056400" cy="56668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6. Поддержка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технологического перевооружения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субъектов деятельности в сфере промышленности,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модернизация основных производственных фондов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исходя из темпов, опережающих их старение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5616" y="5543707"/>
            <a:ext cx="5040560" cy="40202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Обеспечение 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технологической независимости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национальной экономики</a:t>
            </a:r>
            <a:endParaRPr lang="ru-RU" sz="10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8773" y="2780281"/>
            <a:ext cx="2848231" cy="869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r>
              <a:rPr lang="ru-RU" sz="1000" b="1" dirty="0" smtClean="0">
                <a:latin typeface="Century Gothic" panose="020B0502020202020204" pitchFamily="34" charset="0"/>
              </a:rPr>
              <a:t>Стратегический план управления </a:t>
            </a:r>
            <a:r>
              <a:rPr lang="ru-RU" sz="1000" dirty="0" smtClean="0">
                <a:latin typeface="Century Gothic" panose="020B0502020202020204" pitchFamily="34" charset="0"/>
              </a:rPr>
              <a:t>активами определяет подходы к </a:t>
            </a:r>
            <a:r>
              <a:rPr lang="ru-RU" sz="1000" b="1" dirty="0" smtClean="0">
                <a:latin typeface="Century Gothic" panose="020B0502020202020204" pitchFamily="34" charset="0"/>
              </a:rPr>
              <a:t>управлению рисками</a:t>
            </a:r>
            <a:r>
              <a:rPr lang="ru-RU" sz="1000" dirty="0" smtClean="0">
                <a:latin typeface="Century Gothic" panose="020B0502020202020204" pitchFamily="34" charset="0"/>
              </a:rPr>
              <a:t>; долгосрочное и оперативное планирование определяют мероприятия, снижающие риски; </a:t>
            </a:r>
            <a:endParaRPr lang="ru-RU" sz="1000" dirty="0">
              <a:latin typeface="Century Gothic" panose="020B0502020202020204" pitchFamily="34" charset="0"/>
            </a:endParaRPr>
          </a:p>
          <a:p>
            <a:endParaRPr lang="ru-RU" sz="1000" dirty="0">
              <a:cs typeface="Aparajita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5952" y="3738112"/>
            <a:ext cx="2848231" cy="1093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954"/>
              </a:buClr>
            </a:pPr>
            <a:r>
              <a:rPr lang="ru-RU" sz="1000" b="1" dirty="0" smtClean="0">
                <a:latin typeface="Century Gothic" panose="020B0502020202020204" pitchFamily="34" charset="0"/>
              </a:rPr>
              <a:t>Мониторинг технического состояния и производительности</a:t>
            </a:r>
            <a:r>
              <a:rPr lang="ru-RU" sz="1000" dirty="0" smtClean="0">
                <a:latin typeface="Century Gothic" panose="020B0502020202020204" pitchFamily="34" charset="0"/>
              </a:rPr>
              <a:t> активов позволяет своевременно выбирать оптимальную стратегию обслуживания,  принимать </a:t>
            </a:r>
            <a:r>
              <a:rPr lang="ru-RU" sz="1000" b="1" dirty="0" smtClean="0">
                <a:latin typeface="Century Gothic" panose="020B0502020202020204" pitchFamily="34" charset="0"/>
              </a:rPr>
              <a:t>решения о модернизации </a:t>
            </a:r>
            <a:r>
              <a:rPr lang="ru-RU" sz="1000" dirty="0" smtClean="0">
                <a:latin typeface="Century Gothic" panose="020B0502020202020204" pitchFamily="34" charset="0"/>
              </a:rPr>
              <a:t>и технологическом перевооружении;</a:t>
            </a:r>
            <a:endParaRPr lang="ru-RU" sz="1000" dirty="0"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7" grpId="0" animBg="1"/>
      <p:bldP spid="27" grpId="0" animBg="1"/>
      <p:bldP spid="28" grpId="0" animBg="1"/>
      <p:bldP spid="22" grpId="0" animBg="1"/>
      <p:bldP spid="23" grpId="0" animBg="1"/>
      <p:bldP spid="43" grpId="0" animBg="1"/>
      <p:bldP spid="21" grpId="0" animBg="1"/>
      <p:bldP spid="26" grpId="0" animBg="1"/>
      <p:bldP spid="32" grpId="0" animBg="1"/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2" y="188913"/>
            <a:ext cx="7848475" cy="4318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Актуальность деятельности по управлению активами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" y="4581127"/>
            <a:ext cx="1103031" cy="16815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6260" y="1196752"/>
            <a:ext cx="7848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Основой деятельности каждого предприятий являются его </a:t>
            </a:r>
            <a:r>
              <a:rPr lang="ru-RU" sz="1600" b="1" dirty="0">
                <a:latin typeface="Century Gothic" panose="020B0502020202020204" pitchFamily="34" charset="0"/>
              </a:rPr>
              <a:t>физические активы – производственное оборудование, здания, транспорт, инженерные сети</a:t>
            </a:r>
            <a:r>
              <a:rPr lang="ru-RU" sz="1600" dirty="0">
                <a:latin typeface="Century Gothic" panose="020B0502020202020204" pitchFamily="34" charset="0"/>
              </a:rPr>
              <a:t> и т.д. Они требуют повышенного внимания на всех этапах </a:t>
            </a:r>
            <a:r>
              <a:rPr lang="ru-RU" sz="1600" dirty="0" smtClean="0">
                <a:latin typeface="Century Gothic" panose="020B0502020202020204" pitchFamily="34" charset="0"/>
              </a:rPr>
              <a:t>жизненного </a:t>
            </a:r>
            <a:r>
              <a:rPr lang="ru-RU" sz="1600" dirty="0">
                <a:latin typeface="Century Gothic" panose="020B0502020202020204" pitchFamily="34" charset="0"/>
              </a:rPr>
              <a:t>цикла</a:t>
            </a:r>
            <a:r>
              <a:rPr lang="ru-RU" sz="1600" dirty="0" smtClean="0">
                <a:latin typeface="Century Gothic" panose="020B0502020202020204" pitchFamily="34" charset="0"/>
              </a:rPr>
              <a:t>. Управление этими активами </a:t>
            </a:r>
            <a:r>
              <a:rPr lang="ru-RU" sz="1600" dirty="0">
                <a:latin typeface="Century Gothic" panose="020B0502020202020204" pitchFamily="34" charset="0"/>
              </a:rPr>
              <a:t>является существенной частью общего управления организацией и одним из </a:t>
            </a:r>
            <a:r>
              <a:rPr lang="ru-RU" sz="1600" b="1" dirty="0">
                <a:latin typeface="Century Gothic" panose="020B0502020202020204" pitchFamily="34" charset="0"/>
              </a:rPr>
              <a:t>главных средств достижения ее целей. </a:t>
            </a:r>
            <a:endParaRPr lang="ru-RU" sz="1600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С </a:t>
            </a:r>
            <a:r>
              <a:rPr lang="ru-RU" sz="1600" dirty="0">
                <a:latin typeface="Century Gothic" panose="020B0502020202020204" pitchFamily="34" charset="0"/>
              </a:rPr>
              <a:t>физическими активами </a:t>
            </a:r>
            <a:r>
              <a:rPr lang="ru-RU" sz="1600" b="1" dirty="0">
                <a:latin typeface="Century Gothic" panose="020B0502020202020204" pitchFamily="34" charset="0"/>
              </a:rPr>
              <a:t>связаны стратегические инвестиционные решения</a:t>
            </a:r>
            <a:r>
              <a:rPr lang="ru-RU" sz="1600" dirty="0">
                <a:latin typeface="Century Gothic" panose="020B0502020202020204" pitchFamily="34" charset="0"/>
              </a:rPr>
              <a:t>, оценка рисков организации, вопросы обеспечения безопасности, экологической чистоты, выпуск продукции.</a:t>
            </a: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2" y="188913"/>
            <a:ext cx="7848475" cy="4318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Актуальность деятельности по управлению активами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" y="4581127"/>
            <a:ext cx="1103031" cy="16815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6260" y="1196752"/>
            <a:ext cx="78484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Во всех отраслях российской и мировой экономики </a:t>
            </a:r>
            <a:r>
              <a:rPr lang="ru-RU" sz="1600" b="1" dirty="0">
                <a:latin typeface="Century Gothic" panose="020B0502020202020204" pitchFamily="34" charset="0"/>
              </a:rPr>
              <a:t>актуальность задачи улучшения эффективности управления активами произрастает из общих причин</a:t>
            </a:r>
            <a:r>
              <a:rPr lang="ru-RU" sz="1600" dirty="0">
                <a:latin typeface="Century Gothic" panose="020B0502020202020204" pitchFamily="34" charset="0"/>
              </a:rPr>
              <a:t>. Это износ и плохое техническое состояние физических активов, возрастающая объективная необходимость вложений в создание новых активов или поддержание функционирования имеющихся активов на нужном уровне в условиях реально существующего ограничения возможностей бюджета и других ресурсов.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Опыт </a:t>
            </a:r>
            <a:r>
              <a:rPr lang="ru-RU" sz="1600" dirty="0">
                <a:latin typeface="Century Gothic" panose="020B0502020202020204" pitchFamily="34" charset="0"/>
              </a:rPr>
              <a:t>управления физическими активами в России показывает, что менеджмент организации испытывает неопределенность относительно того, на что ориентироваться и </a:t>
            </a:r>
            <a:r>
              <a:rPr lang="ru-RU" sz="1600" b="1" dirty="0">
                <a:latin typeface="Century Gothic" panose="020B0502020202020204" pitchFamily="34" charset="0"/>
              </a:rPr>
              <a:t>на каких принципах строить систему управления активами</a:t>
            </a:r>
            <a:r>
              <a:rPr lang="ru-RU" sz="1600" dirty="0">
                <a:latin typeface="Century Gothic" panose="020B0502020202020204" pitchFamily="34" charset="0"/>
              </a:rPr>
              <a:t>, существует ли здесь цельная, развитая методология, которая на международном уровне считается общепринятой.</a:t>
            </a: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Национальная система стандартов по управлению активами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15616" y="980728"/>
            <a:ext cx="7632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Серия ГОСТ Р 55.0.00 «Управление активами»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(ТК 86, декабрь 2014 года)</a:t>
            </a:r>
          </a:p>
          <a:p>
            <a:endParaRPr lang="ru-RU" sz="1400" b="1" dirty="0">
              <a:latin typeface="Century Gothic" panose="020B0502020202020204" pitchFamily="34" charset="0"/>
            </a:endParaRPr>
          </a:p>
          <a:p>
            <a:pPr marL="557213" lvl="1" indent="-214313"/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ГОСТ Р 55.0.00 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Управление активами. Национальная </a:t>
            </a:r>
            <a:r>
              <a:rPr lang="ru-RU" dirty="0">
                <a:latin typeface="Century Gothic" panose="020B0502020202020204" pitchFamily="34" charset="0"/>
              </a:rPr>
              <a:t>система стандартов.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Общие положения.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ГОСТ Р 55.0.01</a:t>
            </a:r>
            <a:r>
              <a:rPr lang="en-US" dirty="0">
                <a:latin typeface="Century Gothic" panose="020B0502020202020204" pitchFamily="34" charset="0"/>
              </a:rPr>
              <a:t> / ISO 55000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Управление активами. Национальная система стандартов.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Общее представление, принципы и терминология.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ГОСТ Р 55.1.02 </a:t>
            </a:r>
            <a:r>
              <a:rPr lang="en-US" dirty="0">
                <a:latin typeface="Century Gothic" panose="020B0502020202020204" pitchFamily="34" charset="0"/>
              </a:rPr>
              <a:t>/ ISO 55001 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Управление активами. Национальная система стандартов.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Системы менеджмента. Требования.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ГОСТ Р 55.1.03 </a:t>
            </a:r>
            <a:r>
              <a:rPr lang="en-US" dirty="0">
                <a:latin typeface="Century Gothic" panose="020B0502020202020204" pitchFamily="34" charset="0"/>
              </a:rPr>
              <a:t>/ ISO 55002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Управление активами. Национальная система стандартов.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Системы менеджмента. Руководство по применению </a:t>
            </a:r>
            <a:r>
              <a:rPr lang="en-US" dirty="0">
                <a:latin typeface="Century Gothic" panose="020B0502020202020204" pitchFamily="34" charset="0"/>
              </a:rPr>
              <a:t>ISO 55001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pPr marL="857250" lvl="2" indent="-171450">
              <a:buFontTx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7C418-758C-4591-9F89-D65E94C71D4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085184"/>
            <a:ext cx="827815" cy="1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40" y="805663"/>
            <a:ext cx="2322063" cy="499960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459" y="1755800"/>
            <a:ext cx="3944551" cy="3085566"/>
          </a:xfrm>
          <a:prstGeom prst="rect">
            <a:avLst/>
          </a:prstGeom>
        </p:spPr>
      </p:pic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2" y="188913"/>
            <a:ext cx="7848475" cy="4318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Подготовка специалистов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31CB-0FA6-4F2A-B8BC-433DD699FD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" y="5102225"/>
            <a:ext cx="827815" cy="1261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459" y="1737544"/>
            <a:ext cx="3772957" cy="30119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485" y="781729"/>
            <a:ext cx="2398113" cy="502353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5848" y="1077005"/>
            <a:ext cx="3989771" cy="4443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726" y="718501"/>
            <a:ext cx="2441577" cy="548295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0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Системы менеджмента и производственная инфраструктура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7C418-758C-4591-9F89-D65E94C71D4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085184"/>
            <a:ext cx="827815" cy="1261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2429028"/>
            <a:ext cx="18293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ИСО 9001;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ИСО 14001;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entury Gothic" panose="020B0502020202020204" pitchFamily="34" charset="0"/>
              </a:rPr>
              <a:t>OHSAS 18001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entury Gothic" panose="020B0502020202020204" pitchFamily="34" charset="0"/>
              </a:rPr>
              <a:t>PAS 55-1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ИСО 55001;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674" y="888276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Инфраструктура;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Физические активы;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Активы;</a:t>
            </a:r>
            <a:endParaRPr lang="en-US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16" y="2179996"/>
            <a:ext cx="3601045" cy="3052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731" y="715136"/>
            <a:ext cx="2594131" cy="1406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2674" y="5716005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ИСО 17021-5</a:t>
            </a:r>
            <a:endParaRPr lang="en-US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10" name="Picture 11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1455" y="5385552"/>
            <a:ext cx="8625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16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Мировой опыт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7C418-758C-4591-9F89-D65E94C71D4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085184"/>
            <a:ext cx="827815" cy="1261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602605"/>
            <a:ext cx="5832648" cy="4501386"/>
          </a:xfrm>
          <a:prstGeom prst="rect">
            <a:avLst/>
          </a:prstGeom>
        </p:spPr>
      </p:pic>
      <p:sp>
        <p:nvSpPr>
          <p:cNvPr id="7" name="Текст 2"/>
          <p:cNvSpPr>
            <a:spLocks/>
          </p:cNvSpPr>
          <p:nvPr/>
        </p:nvSpPr>
        <p:spPr bwMode="auto">
          <a:xfrm>
            <a:off x="1115616" y="771608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Clr>
                <a:srgbClr val="B2D58E"/>
              </a:buClr>
            </a:pPr>
            <a:r>
              <a:rPr lang="ru-RU" sz="1600" dirty="0">
                <a:solidFill>
                  <a:prstClr val="black"/>
                </a:solidFill>
                <a:latin typeface="Century Gothic" pitchFamily="34" charset="0"/>
              </a:rPr>
              <a:t>За последние десятилетия происходит значительное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продвижение в стандартизации </a:t>
            </a:r>
            <a:r>
              <a:rPr lang="ru-RU" sz="1600" dirty="0">
                <a:solidFill>
                  <a:prstClr val="black"/>
                </a:solidFill>
                <a:latin typeface="Century Gothic" pitchFamily="34" charset="0"/>
              </a:rPr>
              <a:t>управления активами, выработке моделей оптимизации управления активами на основе общих принципов управления активами.</a:t>
            </a:r>
          </a:p>
        </p:txBody>
      </p:sp>
    </p:spTree>
    <p:extLst>
      <p:ext uri="{BB962C8B-B14F-4D97-AF65-F5344CB8AC3E}">
        <p14:creationId xmlns:p14="http://schemas.microsoft.com/office/powerpoint/2010/main" val="39369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03648" y="5204821"/>
            <a:ext cx="6912768" cy="6851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Меры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стимулирования деятельности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сфере промышленности - действия правового, экономического и организационного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характера 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для достижения целей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промышленной политики</a:t>
            </a:r>
            <a:endParaRPr lang="ru-RU" sz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269928" y="4925103"/>
            <a:ext cx="6109749" cy="140802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Промышленная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инфраструктура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- совокупность объектов недвижимого имущества, объектов транспортной инфраструктуры и коммунальной инфраструктуры, необходимых для осуществления деятельности в сфере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промышленности; </a:t>
            </a:r>
            <a:endParaRPr lang="ru-RU" sz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5093" y="3709139"/>
            <a:ext cx="6983461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Освоение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производства промышленной продукции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- мероприятия, обеспечивающие подготовку субъектов деятельности в сфере промышленности к выпуску ранее не производимой ими промышленной продукции или существенному увеличению количества ранее производимой промышленной продукции и включающие в себя подготовку к вводу в эксплуатацию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основных средств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 их ввод в эксплуатацию, разработку и отработку технологических процессов, овладение практическими навыками производства промышленной продукции</a:t>
            </a:r>
            <a:endParaRPr lang="ru-RU" sz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19968"/>
            <a:ext cx="610975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К материальным активам, или физическим активам, относятся, например, </a:t>
            </a:r>
            <a:r>
              <a:rPr lang="ru-RU" sz="1200" b="1" dirty="0">
                <a:latin typeface="Century Gothic" panose="020B0502020202020204" pitchFamily="34" charset="0"/>
              </a:rPr>
              <a:t>производственное оборудование, здания и сооружения, транспорт и средства связи, сети электропередачи и водоснабжения, железные и автомобильные дороги, и тому подобные элементы инфраструктуры. </a:t>
            </a:r>
            <a:r>
              <a:rPr lang="ru-RU" sz="1200" dirty="0">
                <a:latin typeface="Century Gothic" panose="020B0502020202020204" pitchFamily="34" charset="0"/>
              </a:rPr>
              <a:t>Все перечисленное выше имеет физическую форму.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just"/>
            <a:endParaRPr lang="en-US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Примерами </a:t>
            </a:r>
            <a:r>
              <a:rPr lang="ru-RU" sz="1200" dirty="0">
                <a:latin typeface="Century Gothic" panose="020B0502020202020204" pitchFamily="34" charset="0"/>
              </a:rPr>
              <a:t>нематериальных активов могут быть бренды, репутация, деловые отношения, лицензии, интеллектуальные права. Эти активы тоже могут обеспечить ценность для организации, и к ним можно применять те же принципы и методы оптимизированного управления. </a:t>
            </a:r>
          </a:p>
        </p:txBody>
      </p:sp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dirty="0"/>
              <a:t>Основные понятия: активы и управление активами </a:t>
            </a:r>
          </a:p>
        </p:txBody>
      </p:sp>
      <p:sp>
        <p:nvSpPr>
          <p:cNvPr id="70658" name="Текст 2"/>
          <p:cNvSpPr>
            <a:spLocks/>
          </p:cNvSpPr>
          <p:nvPr/>
        </p:nvSpPr>
        <p:spPr bwMode="auto">
          <a:xfrm>
            <a:off x="1269928" y="1068069"/>
            <a:ext cx="5832648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8606" indent="-278606" eaLnBrk="0" hangingPunct="0">
              <a:spcBef>
                <a:spcPts val="900"/>
              </a:spcBef>
              <a:buClr>
                <a:srgbClr val="B2D58E"/>
              </a:buClr>
              <a:buFont typeface="Wingdings" pitchFamily="2" charset="2"/>
              <a:buChar char="q"/>
              <a:defRPr/>
            </a:pPr>
            <a:r>
              <a:rPr lang="ru-RU" sz="1200" dirty="0">
                <a:latin typeface="Century Gothic" panose="020B0502020202020204" pitchFamily="34" charset="0"/>
                <a:cs typeface="+mn-cs"/>
              </a:rPr>
              <a:t>Актив по </a:t>
            </a:r>
            <a:r>
              <a:rPr lang="en-US" sz="1200" dirty="0">
                <a:latin typeface="Century Gothic" panose="020B0502020202020204" pitchFamily="34" charset="0"/>
                <a:cs typeface="+mn-cs"/>
              </a:rPr>
              <a:t>ISO 55000</a:t>
            </a:r>
            <a:endParaRPr lang="ru-RU" sz="1200" dirty="0">
              <a:latin typeface="Century Gothic" panose="020B0502020202020204" pitchFamily="34" charset="0"/>
              <a:cs typeface="+mn-cs"/>
            </a:endParaRPr>
          </a:p>
          <a:p>
            <a:pPr marL="621506" lvl="1" indent="-278606" eaLnBrk="0" hangingPunct="0">
              <a:spcBef>
                <a:spcPts val="45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200" dirty="0">
                <a:latin typeface="Century Gothic" panose="020B0502020202020204" pitchFamily="34" charset="0"/>
                <a:cs typeface="+mn-cs"/>
              </a:rPr>
              <a:t>Идентифицируемый предмет, вещь или объект, который имеет потенциальную или действительную </a:t>
            </a:r>
            <a:r>
              <a:rPr lang="ru-RU" sz="1200" b="1" dirty="0">
                <a:latin typeface="Century Gothic" panose="020B0502020202020204" pitchFamily="34" charset="0"/>
                <a:cs typeface="+mn-cs"/>
              </a:rPr>
              <a:t>ценность для организации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. </a:t>
            </a:r>
          </a:p>
          <a:p>
            <a:pPr marL="964406" lvl="2" indent="-278606" eaLnBrk="0" hangingPunct="0">
              <a:spcBef>
                <a:spcPts val="450"/>
              </a:spcBef>
              <a:buClr>
                <a:srgbClr val="66CCFF"/>
              </a:buClr>
              <a:buFontTx/>
              <a:buChar char="•"/>
              <a:defRPr/>
            </a:pPr>
            <a:r>
              <a:rPr lang="ru-RU" sz="1200" dirty="0" smtClean="0">
                <a:latin typeface="Century Gothic" panose="020B0502020202020204" pitchFamily="34" charset="0"/>
                <a:cs typeface="+mn-cs"/>
              </a:rPr>
              <a:t>Актив 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может быть физическим (материальным) или нематериальным</a:t>
            </a:r>
            <a:r>
              <a:rPr lang="ru-RU" sz="1200" dirty="0" smtClean="0">
                <a:latin typeface="Century Gothic" panose="020B0502020202020204" pitchFamily="34" charset="0"/>
                <a:cs typeface="+mn-cs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2576" y="1240505"/>
            <a:ext cx="1521852" cy="799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913057" cy="13919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C4FAB-2A88-4AC0-A6AA-AECCFCD976A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7120" y="2193713"/>
            <a:ext cx="1405949" cy="1438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Текст 2"/>
          <p:cNvSpPr>
            <a:spLocks/>
          </p:cNvSpPr>
          <p:nvPr/>
        </p:nvSpPr>
        <p:spPr bwMode="auto">
          <a:xfrm>
            <a:off x="1287727" y="3653613"/>
            <a:ext cx="6396252" cy="1551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78606" indent="-278606" eaLnBrk="0" hangingPunct="0">
              <a:spcBef>
                <a:spcPts val="900"/>
              </a:spcBef>
              <a:buClr>
                <a:srgbClr val="B2D58E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Century Gothic" panose="020B0502020202020204" pitchFamily="34" charset="0"/>
              </a:rPr>
              <a:t>Система </a:t>
            </a:r>
            <a:r>
              <a:rPr lang="ru-RU" sz="1200" dirty="0">
                <a:latin typeface="Century Gothic" panose="020B0502020202020204" pitchFamily="34" charset="0"/>
              </a:rPr>
              <a:t>управления активами по </a:t>
            </a:r>
            <a:r>
              <a:rPr lang="en-US" sz="1200" dirty="0">
                <a:latin typeface="Century Gothic" panose="020B0502020202020204" pitchFamily="34" charset="0"/>
              </a:rPr>
              <a:t>ISO 55000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621506" lvl="1" indent="-278606" eaLnBrk="0" hangingPunct="0">
              <a:spcBef>
                <a:spcPts val="45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Система взаимосвязанных элементов организации </a:t>
            </a:r>
            <a:r>
              <a:rPr lang="ru-RU" sz="1200" dirty="0">
                <a:latin typeface="Century Gothic" panose="020B0502020202020204" pitchFamily="34" charset="0"/>
              </a:rPr>
              <a:t>для установления Политики управления активами, Целей управления активами и процессов для достижения этих целей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sz="1200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3979" y="3709139"/>
            <a:ext cx="940449" cy="1495682"/>
          </a:xfrm>
          <a:prstGeom prst="rect">
            <a:avLst/>
          </a:prstGeom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1242228" y="5189873"/>
            <a:ext cx="7379534" cy="112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450"/>
              </a:spcBef>
              <a:buClr>
                <a:srgbClr val="66CCFF"/>
              </a:buClr>
              <a:defRPr/>
            </a:pPr>
            <a:r>
              <a:rPr lang="ru-RU" sz="1200" dirty="0" smtClean="0">
                <a:latin typeface="Century Gothic" panose="020B0502020202020204" pitchFamily="34" charset="0"/>
                <a:cs typeface="+mn-cs"/>
              </a:rPr>
              <a:t>Такие определение 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говорят о </a:t>
            </a:r>
            <a:r>
              <a:rPr lang="ru-RU" sz="1200" b="1" dirty="0">
                <a:latin typeface="Century Gothic" panose="020B0502020202020204" pitchFamily="34" charset="0"/>
                <a:cs typeface="+mn-cs"/>
              </a:rPr>
              <a:t>более широком взгляде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 на управление активами и гораздо </a:t>
            </a:r>
            <a:r>
              <a:rPr lang="ru-RU" sz="1200" b="1" dirty="0">
                <a:latin typeface="Century Gothic" panose="020B0502020202020204" pitchFamily="34" charset="0"/>
                <a:cs typeface="+mn-cs"/>
              </a:rPr>
              <a:t>больших сферах применения и решаемых задач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, чем при обычном техническом обслуживании. </a:t>
            </a:r>
          </a:p>
        </p:txBody>
      </p:sp>
      <p:sp>
        <p:nvSpPr>
          <p:cNvPr id="12" name="Текст 2"/>
          <p:cNvSpPr>
            <a:spLocks/>
          </p:cNvSpPr>
          <p:nvPr/>
        </p:nvSpPr>
        <p:spPr bwMode="auto">
          <a:xfrm>
            <a:off x="1273383" y="2322842"/>
            <a:ext cx="6466310" cy="1394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78606" indent="-278606" eaLnBrk="0" hangingPunct="0">
              <a:spcBef>
                <a:spcPts val="900"/>
              </a:spcBef>
              <a:buClr>
                <a:srgbClr val="B2D58E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Century Gothic" panose="020B0502020202020204" pitchFamily="34" charset="0"/>
              </a:rPr>
              <a:t>Управление </a:t>
            </a:r>
            <a:r>
              <a:rPr lang="ru-RU" sz="1200" dirty="0">
                <a:latin typeface="Century Gothic" panose="020B0502020202020204" pitchFamily="34" charset="0"/>
              </a:rPr>
              <a:t>активами по </a:t>
            </a:r>
            <a:r>
              <a:rPr lang="en-US" sz="1200" dirty="0">
                <a:latin typeface="Century Gothic" panose="020B0502020202020204" pitchFamily="34" charset="0"/>
              </a:rPr>
              <a:t>ISO 55000</a:t>
            </a:r>
            <a:endParaRPr lang="ru-RU" sz="1200" dirty="0">
              <a:latin typeface="Century Gothic" panose="020B0502020202020204" pitchFamily="34" charset="0"/>
              <a:cs typeface="+mn-cs"/>
            </a:endParaRPr>
          </a:p>
          <a:p>
            <a:pPr marL="621506" lvl="1" indent="-278606" eaLnBrk="0" hangingPunct="0">
              <a:spcBef>
                <a:spcPts val="45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200" b="1" dirty="0">
                <a:latin typeface="Century Gothic" panose="020B0502020202020204" pitchFamily="34" charset="0"/>
                <a:cs typeface="+mn-cs"/>
              </a:rPr>
              <a:t>Скоординированная деятельность организации </a:t>
            </a:r>
            <a:r>
              <a:rPr lang="ru-RU" sz="1200" dirty="0">
                <a:latin typeface="Century Gothic" panose="020B0502020202020204" pitchFamily="34" charset="0"/>
                <a:cs typeface="+mn-cs"/>
              </a:rPr>
              <a:t>по реализации ценности от активов.</a:t>
            </a:r>
          </a:p>
          <a:p>
            <a:pPr marL="964406" lvl="2" indent="-278606" eaLnBrk="0" hangingPunct="0">
              <a:spcBef>
                <a:spcPts val="450"/>
              </a:spcBef>
              <a:buClr>
                <a:srgbClr val="66CCFF"/>
              </a:buClr>
              <a:buFontTx/>
              <a:buChar char="•"/>
              <a:defRPr/>
            </a:pPr>
            <a:r>
              <a:rPr lang="ru-RU" sz="1200" dirty="0">
                <a:latin typeface="Century Gothic" panose="020B0502020202020204" pitchFamily="34" charset="0"/>
                <a:cs typeface="+mn-cs"/>
              </a:rPr>
              <a:t>Ценность определяется непосредственно организацией и учитывает баланс затрат, рисков и производительности</a:t>
            </a:r>
            <a:r>
              <a:rPr lang="ru-RU" sz="1200" dirty="0" smtClean="0">
                <a:latin typeface="Century Gothic" panose="020B0502020202020204" pitchFamily="34" charset="0"/>
                <a:cs typeface="+mn-cs"/>
              </a:rPr>
              <a:t>.</a:t>
            </a:r>
            <a:r>
              <a:rPr lang="en-US" sz="1200" dirty="0" smtClean="0"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(V = P*O / R*C)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964406" lvl="2" indent="-278606" eaLnBrk="0" hangingPunct="0">
              <a:spcBef>
                <a:spcPts val="450"/>
              </a:spcBef>
              <a:buClr>
                <a:srgbClr val="66CCFF"/>
              </a:buClr>
              <a:buFontTx/>
              <a:buChar char="•"/>
              <a:defRPr/>
            </a:pPr>
            <a:endParaRPr lang="ru-RU" sz="1200" dirty="0" smtClean="0"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3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 animBg="1"/>
      <p:bldP spid="9" grpId="1" animBg="1"/>
      <p:bldP spid="13" grpId="0" animBg="1"/>
      <p:bldP spid="13" grpId="2" animBg="1"/>
      <p:bldP spid="6" grpId="0" animBg="1"/>
      <p:bldP spid="6" grpId="1" animBg="1"/>
      <p:bldP spid="70658" grpId="0"/>
      <p:bldP spid="15" grpId="0" animBg="1"/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" y="5102225"/>
            <a:ext cx="827815" cy="1261643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1141004" y="214265"/>
            <a:ext cx="7767903" cy="381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Система управления активами – достижение целей организации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315982" y="4495868"/>
            <a:ext cx="2547855" cy="1641243"/>
            <a:chOff x="6315982" y="4495868"/>
            <a:chExt cx="2547855" cy="16412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5982" y="4495868"/>
              <a:ext cx="1558788" cy="16412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9371" y="4917654"/>
              <a:ext cx="954466" cy="36914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5571" y="5444628"/>
              <a:ext cx="569141" cy="50376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422330" y="4488892"/>
            <a:ext cx="1675151" cy="1683264"/>
            <a:chOff x="1422330" y="4488892"/>
            <a:chExt cx="1675151" cy="168326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30" y="4488892"/>
              <a:ext cx="1675151" cy="114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7810" y="5641266"/>
              <a:ext cx="588805" cy="5308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44792" y="5650353"/>
              <a:ext cx="578727" cy="52180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011514" y="1060757"/>
            <a:ext cx="3343079" cy="5321918"/>
            <a:chOff x="3011514" y="1060757"/>
            <a:chExt cx="3343079" cy="53219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11514" y="1060757"/>
              <a:ext cx="3343079" cy="5321918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3498189" y="2043983"/>
              <a:ext cx="2315342" cy="2666911"/>
              <a:chOff x="3498189" y="2043983"/>
              <a:chExt cx="2315342" cy="2666911"/>
            </a:xfrm>
          </p:grpSpPr>
          <p:sp>
            <p:nvSpPr>
              <p:cNvPr id="8" name="Стрелка вниз 7"/>
              <p:cNvSpPr/>
              <p:nvPr/>
            </p:nvSpPr>
            <p:spPr>
              <a:xfrm rot="10800000">
                <a:off x="3889414" y="2043983"/>
                <a:ext cx="1600511" cy="705681"/>
              </a:xfrm>
              <a:prstGeom prst="downArrow">
                <a:avLst>
                  <a:gd name="adj1" fmla="val 66054"/>
                  <a:gd name="adj2" fmla="val 53123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трелка вниз 24"/>
              <p:cNvSpPr/>
              <p:nvPr/>
            </p:nvSpPr>
            <p:spPr>
              <a:xfrm>
                <a:off x="3905225" y="4107389"/>
                <a:ext cx="1600511" cy="603505"/>
              </a:xfrm>
              <a:prstGeom prst="downArrow">
                <a:avLst>
                  <a:gd name="adj1" fmla="val 66054"/>
                  <a:gd name="adj2" fmla="val 53123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532104" y="3811918"/>
                <a:ext cx="290707" cy="18703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Прямоугольник 51"/>
              <p:cNvSpPr/>
              <p:nvPr/>
            </p:nvSpPr>
            <p:spPr>
              <a:xfrm rot="240000">
                <a:off x="3498189" y="3694644"/>
                <a:ext cx="2315342" cy="15830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3" name="Группа 52"/>
              <p:cNvGrpSpPr/>
              <p:nvPr/>
            </p:nvGrpSpPr>
            <p:grpSpPr>
              <a:xfrm>
                <a:off x="4691837" y="3292554"/>
                <a:ext cx="1033573" cy="418774"/>
                <a:chOff x="3783136" y="1381091"/>
                <a:chExt cx="877101" cy="320537"/>
              </a:xfrm>
            </p:grpSpPr>
            <p:sp>
              <p:nvSpPr>
                <p:cNvPr id="63" name="Скругленный прямоугольник 62"/>
                <p:cNvSpPr/>
                <p:nvPr/>
              </p:nvSpPr>
              <p:spPr>
                <a:xfrm rot="240000">
                  <a:off x="3783136" y="1381091"/>
                  <a:ext cx="877101" cy="320537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Скругленный прямоугольник 6"/>
                <p:cNvSpPr/>
                <p:nvPr/>
              </p:nvSpPr>
              <p:spPr>
                <a:xfrm rot="240000">
                  <a:off x="3806701" y="1403880"/>
                  <a:ext cx="845807" cy="2892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700" kern="1200" dirty="0" smtClean="0"/>
                    <a:t>Перспективы</a:t>
                  </a:r>
                  <a:endParaRPr lang="ru-RU" sz="700" kern="1200" dirty="0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4706202" y="2872468"/>
                <a:ext cx="1059368" cy="433752"/>
                <a:chOff x="3797984" y="1003298"/>
                <a:chExt cx="898991" cy="332001"/>
              </a:xfrm>
            </p:grpSpPr>
            <p:sp>
              <p:nvSpPr>
                <p:cNvPr id="61" name="Скругленный прямоугольник 60"/>
                <p:cNvSpPr/>
                <p:nvPr/>
              </p:nvSpPr>
              <p:spPr>
                <a:xfrm rot="240000">
                  <a:off x="3797984" y="1003298"/>
                  <a:ext cx="898991" cy="319006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Скругленный прямоугольник 8"/>
                <p:cNvSpPr/>
                <p:nvPr/>
              </p:nvSpPr>
              <p:spPr>
                <a:xfrm rot="240000">
                  <a:off x="3821475" y="1047439"/>
                  <a:ext cx="867845" cy="2878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700" kern="1200" dirty="0" smtClean="0"/>
                    <a:t>Производительность</a:t>
                  </a:r>
                  <a:endParaRPr lang="ru-RU" sz="700" kern="1200" dirty="0"/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3626243" y="3220651"/>
                <a:ext cx="1076365" cy="417691"/>
                <a:chOff x="2723272" y="1309398"/>
                <a:chExt cx="913414" cy="319708"/>
              </a:xfrm>
            </p:grpSpPr>
            <p:sp>
              <p:nvSpPr>
                <p:cNvPr id="59" name="Скругленный прямоугольник 58"/>
                <p:cNvSpPr/>
                <p:nvPr/>
              </p:nvSpPr>
              <p:spPr>
                <a:xfrm rot="240000">
                  <a:off x="2723272" y="1309398"/>
                  <a:ext cx="888963" cy="319708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Скругленный прямоугольник 10"/>
                <p:cNvSpPr/>
                <p:nvPr/>
              </p:nvSpPr>
              <p:spPr>
                <a:xfrm rot="240000">
                  <a:off x="2778937" y="1332828"/>
                  <a:ext cx="857749" cy="2884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700" kern="1200" dirty="0" smtClean="0"/>
                    <a:t>Затраты</a:t>
                  </a:r>
                  <a:endParaRPr lang="ru-RU" sz="700" kern="1200" dirty="0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3677654" y="2786766"/>
                <a:ext cx="1009880" cy="437412"/>
                <a:chOff x="2789330" y="930400"/>
                <a:chExt cx="856995" cy="334803"/>
              </a:xfrm>
            </p:grpSpPr>
            <p:sp>
              <p:nvSpPr>
                <p:cNvPr id="57" name="Скругленный прямоугольник 56"/>
                <p:cNvSpPr/>
                <p:nvPr/>
              </p:nvSpPr>
              <p:spPr>
                <a:xfrm rot="240000">
                  <a:off x="2789330" y="930400"/>
                  <a:ext cx="856875" cy="321951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Скругленный прямоугольник 12"/>
                <p:cNvSpPr/>
                <p:nvPr/>
              </p:nvSpPr>
              <p:spPr>
                <a:xfrm rot="240000">
                  <a:off x="2820882" y="974684"/>
                  <a:ext cx="825443" cy="2905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700" kern="1200" dirty="0" smtClean="0"/>
                    <a:t>Риски</a:t>
                  </a:r>
                  <a:endParaRPr lang="ru-RU" sz="700" kern="1200" dirty="0"/>
                </a:p>
              </p:txBody>
            </p:sp>
          </p:grpSp>
        </p:grpSp>
      </p:grpSp>
      <p:grpSp>
        <p:nvGrpSpPr>
          <p:cNvPr id="13" name="Группа 12"/>
          <p:cNvGrpSpPr/>
          <p:nvPr/>
        </p:nvGrpSpPr>
        <p:grpSpPr>
          <a:xfrm>
            <a:off x="205134" y="2521854"/>
            <a:ext cx="8676456" cy="1769527"/>
            <a:chOff x="323528" y="2489860"/>
            <a:chExt cx="8676456" cy="17695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28" y="2489860"/>
              <a:ext cx="8676456" cy="176952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15922" y="2621131"/>
              <a:ext cx="8492060" cy="1579683"/>
              <a:chOff x="417237" y="2275910"/>
              <a:chExt cx="8492060" cy="15796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7237" y="3393321"/>
                <a:ext cx="8491669" cy="4622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just">
                  <a:buClr>
                    <a:srgbClr val="008954"/>
                  </a:buClr>
                </a:pPr>
                <a:r>
                  <a:rPr lang="ru-RU" sz="800" dirty="0">
                    <a:latin typeface="Century Gothic" panose="020B0502020202020204" pitchFamily="34" charset="0"/>
                  </a:rPr>
                  <a:t>База данных активов производственной инфраструктуры. Требуемая производительность, безопасность, риски</a:t>
                </a:r>
                <a:r>
                  <a:rPr lang="ru-RU" sz="800" dirty="0" smtClean="0">
                    <a:latin typeface="Century Gothic" panose="020B0502020202020204" pitchFamily="34" charset="0"/>
                  </a:rPr>
                  <a:t>. Долгосрочные </a:t>
                </a:r>
                <a:r>
                  <a:rPr lang="ru-RU" sz="800" dirty="0">
                    <a:latin typeface="Century Gothic" panose="020B0502020202020204" pitchFamily="34" charset="0"/>
                  </a:rPr>
                  <a:t>и оперативные планы управления активами. </a:t>
                </a:r>
                <a:r>
                  <a:rPr lang="ru-RU" sz="800" dirty="0" smtClean="0">
                    <a:latin typeface="Century Gothic" panose="020B0502020202020204" pitchFamily="34" charset="0"/>
                  </a:rPr>
                  <a:t>Методики применения наилучших доступных технологий по управлению активами. </a:t>
                </a:r>
                <a:r>
                  <a:rPr lang="ru-RU" sz="800" dirty="0">
                    <a:latin typeface="Century Gothic" panose="020B0502020202020204" pitchFamily="34" charset="0"/>
                  </a:rPr>
                  <a:t>Оформление установленной </a:t>
                </a:r>
                <a:r>
                  <a:rPr lang="ru-RU" sz="800" dirty="0" smtClean="0">
                    <a:latin typeface="Century Gothic" panose="020B0502020202020204" pitchFamily="34" charset="0"/>
                  </a:rPr>
                  <a:t>отчетности. Мониторинг </a:t>
                </a:r>
                <a:r>
                  <a:rPr lang="ru-RU" sz="800" dirty="0">
                    <a:latin typeface="Century Gothic" panose="020B0502020202020204" pitchFamily="34" charset="0"/>
                  </a:rPr>
                  <a:t>и анализ достигнутых результатов. </a:t>
                </a:r>
                <a:r>
                  <a:rPr lang="ru-RU" sz="800" dirty="0" smtClean="0">
                    <a:latin typeface="Century Gothic" panose="020B0502020202020204" pitchFamily="34" charset="0"/>
                  </a:rPr>
                  <a:t>Анализ </a:t>
                </a:r>
                <a:r>
                  <a:rPr lang="ru-RU" sz="800" dirty="0">
                    <a:latin typeface="Century Gothic" panose="020B0502020202020204" pitchFamily="34" charset="0"/>
                  </a:rPr>
                  <a:t>затрат и рисков. </a:t>
                </a:r>
                <a:r>
                  <a:rPr lang="ru-RU" sz="800" dirty="0" smtClean="0">
                    <a:latin typeface="Century Gothic" panose="020B0502020202020204" pitchFamily="34" charset="0"/>
                  </a:rPr>
                  <a:t>Оценка результативности и эффективности. Выработка оптимальных решений по улучшениям.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7237" y="2275910"/>
                <a:ext cx="2592000" cy="216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900" b="1" dirty="0" smtClean="0">
                    <a:latin typeface="Century Gothic" panose="020B0502020202020204" pitchFamily="34" charset="0"/>
                  </a:rPr>
                  <a:t>Увеличить производство</a:t>
                </a:r>
                <a:endParaRPr lang="ru-RU" sz="9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17297" y="2275910"/>
                <a:ext cx="2592000" cy="216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900" b="1" dirty="0" smtClean="0">
                    <a:latin typeface="Century Gothic" panose="020B0502020202020204" pitchFamily="34" charset="0"/>
                  </a:rPr>
                  <a:t>Уменьшить затраты</a:t>
                </a:r>
                <a:endParaRPr lang="ru-RU" sz="9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8049" y="2578920"/>
                <a:ext cx="3740565" cy="1142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Улучшать готовность и ремонтопригодность оборудования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22710" y="2578920"/>
                <a:ext cx="3870230" cy="1114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Уменьшить затраты на эксплуатацию оборудования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59032" y="2795880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Уменьшить число отказов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59032" y="2979246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Уменьшить плановые остановы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59032" y="3168994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Увеличить производительность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19595" y="2767688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Сократить затраты на ТОиР 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19595" y="2960696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Сократить складские запасы 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19595" y="3157034"/>
                <a:ext cx="2012772" cy="119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800" dirty="0" smtClean="0">
                    <a:latin typeface="Century Gothic" panose="020B0502020202020204" pitchFamily="34" charset="0"/>
                  </a:rPr>
                  <a:t>Снизить бумажную волокиту</a:t>
                </a:r>
                <a:endParaRPr lang="ru-RU" sz="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00580" y="2275910"/>
                <a:ext cx="2592000" cy="216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rgbClr val="008954"/>
                  </a:buClr>
                </a:pPr>
                <a:r>
                  <a:rPr lang="ru-RU" sz="900" b="1" dirty="0" smtClean="0">
                    <a:latin typeface="Century Gothic" panose="020B0502020202020204" pitchFamily="34" charset="0"/>
                  </a:rPr>
                  <a:t>Снизить риски</a:t>
                </a:r>
                <a:endParaRPr lang="ru-RU" sz="900" b="1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7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18924</TotalTime>
  <Words>2729</Words>
  <Application>Microsoft Office PowerPoint</Application>
  <PresentationFormat>Экран (4:3)</PresentationFormat>
  <Paragraphs>277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Unicode MS</vt:lpstr>
      <vt:lpstr>Aparajita</vt:lpstr>
      <vt:lpstr>Arial</vt:lpstr>
      <vt:lpstr>Calibri</vt:lpstr>
      <vt:lpstr>Century Gothic</vt:lpstr>
      <vt:lpstr>Times New Roman</vt:lpstr>
      <vt:lpstr>Wingdings</vt:lpstr>
      <vt:lpstr>шаблон презентации</vt:lpstr>
      <vt:lpstr>СИСТЕМЫ УПРАВЛЕНИЕ АКТИВАМИ.  НЕОБХОДИМЫЕ УСЛОВИЯ ДЛЯ СООТВЕТСТВИЯ ТРЕБОВАНИЯМ  Управление активами - эффективный инструмент реализации промышленной политики  </vt:lpstr>
      <vt:lpstr>Актуальность деятельности по управлению активами</vt:lpstr>
      <vt:lpstr>Актуальность деятельности по управлению активами</vt:lpstr>
      <vt:lpstr>Национальная система стандартов по управлению активами</vt:lpstr>
      <vt:lpstr>Подготовка специалистов</vt:lpstr>
      <vt:lpstr>Системы менеджмента и производственная инфраструктура</vt:lpstr>
      <vt:lpstr>Мировой опыт</vt:lpstr>
      <vt:lpstr>Основные понятия: активы и управление активами </vt:lpstr>
      <vt:lpstr>Система управления активами – достижение целей организации</vt:lpstr>
      <vt:lpstr>   Чем  достигается эффективное выполнение требований   </vt:lpstr>
      <vt:lpstr>Презентация PowerPoint</vt:lpstr>
      <vt:lpstr>Стандарты по предметным дисциплинам управления активами</vt:lpstr>
      <vt:lpstr>Горизонты управление активами</vt:lpstr>
      <vt:lpstr>Заключение</vt:lpstr>
      <vt:lpstr>Презентация PowerPoint</vt:lpstr>
      <vt:lpstr>Задачи промышленной политики</vt:lpstr>
    </vt:vector>
  </TitlesOfParts>
  <Company>SpecTec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SysOp</dc:creator>
  <cp:lastModifiedBy>Igor E. Krukov</cp:lastModifiedBy>
  <cp:revision>1120</cp:revision>
  <cp:lastPrinted>2016-02-15T14:22:42Z</cp:lastPrinted>
  <dcterms:created xsi:type="dcterms:W3CDTF">2013-11-07T11:15:16Z</dcterms:created>
  <dcterms:modified xsi:type="dcterms:W3CDTF">2016-02-18T11:05:36Z</dcterms:modified>
</cp:coreProperties>
</file>